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7"/>
  </p:notesMasterIdLst>
  <p:sldIdLst>
    <p:sldId id="256" r:id="rId2"/>
    <p:sldId id="397" r:id="rId3"/>
    <p:sldId id="310" r:id="rId4"/>
    <p:sldId id="373" r:id="rId5"/>
    <p:sldId id="399" r:id="rId6"/>
    <p:sldId id="400" r:id="rId7"/>
    <p:sldId id="401" r:id="rId8"/>
    <p:sldId id="402" r:id="rId9"/>
    <p:sldId id="404" r:id="rId10"/>
    <p:sldId id="405" r:id="rId11"/>
    <p:sldId id="407" r:id="rId12"/>
    <p:sldId id="406" r:id="rId13"/>
    <p:sldId id="408" r:id="rId14"/>
    <p:sldId id="409" r:id="rId15"/>
    <p:sldId id="410" r:id="rId16"/>
    <p:sldId id="417" r:id="rId17"/>
    <p:sldId id="411" r:id="rId18"/>
    <p:sldId id="412" r:id="rId19"/>
    <p:sldId id="413" r:id="rId20"/>
    <p:sldId id="414" r:id="rId21"/>
    <p:sldId id="416" r:id="rId22"/>
    <p:sldId id="418" r:id="rId23"/>
    <p:sldId id="419" r:id="rId24"/>
    <p:sldId id="420" r:id="rId25"/>
    <p:sldId id="35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65837"/>
  </p:normalViewPr>
  <p:slideViewPr>
    <p:cSldViewPr snapToGrid="0" snapToObjects="1">
      <p:cViewPr varScale="1">
        <p:scale>
          <a:sx n="128" d="100"/>
          <a:sy n="128" d="100"/>
        </p:scale>
        <p:origin x="184" y="216"/>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C8AE1-7796-46AB-25D6-6892E76F9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93211-E5C7-B044-B38A-2B3171B8D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A90CE-4496-70D7-F26D-E51F2967A542}"/>
              </a:ext>
            </a:extLst>
          </p:cNvPr>
          <p:cNvSpPr>
            <a:spLocks noGrp="1"/>
          </p:cNvSpPr>
          <p:nvPr>
            <p:ph type="body" idx="1"/>
          </p:nvPr>
        </p:nvSpPr>
        <p:spPr/>
        <p:txBody>
          <a:bodyPr/>
          <a:lstStyle/>
          <a:p>
            <a:r>
              <a:rPr lang="en-US" dirty="0"/>
              <a:t>By the late 1970s, cracks had begun to show in the symbolic approach.</a:t>
            </a:r>
          </a:p>
          <a:p>
            <a:r>
              <a:rPr lang="en-US" dirty="0"/>
              <a:t>Formal grammar models could describe sentence structure, </a:t>
            </a:r>
          </a:p>
          <a:p>
            <a:r>
              <a:rPr lang="en-US" dirty="0"/>
              <a:t>	but they didn’t explain </a:t>
            </a:r>
            <a:r>
              <a:rPr lang="en-US" b="1" dirty="0"/>
              <a:t>how</a:t>
            </a:r>
            <a:r>
              <a:rPr lang="en-US" dirty="0"/>
              <a:t> people learned or processed those structures.</a:t>
            </a:r>
          </a:p>
          <a:p>
            <a:r>
              <a:rPr lang="en-US" dirty="0"/>
              <a:t>Children’s speech revealed gradual, piecemeal development</a:t>
            </a:r>
          </a:p>
          <a:p>
            <a:r>
              <a:rPr lang="en-US" dirty="0"/>
              <a:t>	—patterns like “</a:t>
            </a:r>
            <a:r>
              <a:rPr lang="en-US" dirty="0" err="1"/>
              <a:t>goed</a:t>
            </a:r>
            <a:r>
              <a:rPr lang="en-US" dirty="0"/>
              <a:t>” and “mouses” that suggested rule-like generalization, </a:t>
            </a:r>
          </a:p>
          <a:p>
            <a:r>
              <a:rPr lang="en-US" dirty="0"/>
              <a:t>	but also flexible adaptation.</a:t>
            </a:r>
          </a:p>
          <a:p>
            <a:r>
              <a:rPr lang="en-US" dirty="0"/>
              <a:t>Symbolic models predicted discrete shifts, yet real learners showed </a:t>
            </a:r>
            <a:r>
              <a:rPr lang="en-US" b="1" dirty="0"/>
              <a:t>overlap, variability, and partial knowledge</a:t>
            </a:r>
            <a:r>
              <a:rPr lang="en-US" dirty="0"/>
              <a:t>.</a:t>
            </a:r>
          </a:p>
          <a:p>
            <a:endParaRPr lang="en-US" dirty="0"/>
          </a:p>
          <a:p>
            <a:r>
              <a:rPr lang="en-US" dirty="0"/>
              <a:t>Everyday language further strained the model.</a:t>
            </a:r>
          </a:p>
          <a:p>
            <a:r>
              <a:rPr lang="en-US" dirty="0"/>
              <a:t>People rarely speak in perfect sentences.</a:t>
            </a:r>
          </a:p>
          <a:p>
            <a:r>
              <a:rPr lang="en-US" dirty="0"/>
              <a:t>They pause, restart, and revise: “The boy—uh—the boys were running.”</a:t>
            </a:r>
          </a:p>
          <a:p>
            <a:r>
              <a:rPr lang="en-US" dirty="0"/>
              <a:t>We use fragments like “Dinner?” or “Got it,” and still understand perfectly.</a:t>
            </a:r>
          </a:p>
          <a:p>
            <a:r>
              <a:rPr lang="en-US" dirty="0"/>
              <a:t>Symbolic grammars treated such utterances as ill-formed, but speakers and listeners handle them effortlessly.</a:t>
            </a:r>
          </a:p>
          <a:p>
            <a:r>
              <a:rPr lang="en-US" dirty="0"/>
              <a:t>Language in the wild is full of </a:t>
            </a:r>
            <a:r>
              <a:rPr lang="en-US" b="1" dirty="0"/>
              <a:t>graded acceptability</a:t>
            </a:r>
            <a:r>
              <a:rPr lang="en-US" dirty="0"/>
              <a:t>, not all-or-nothing rules.</a:t>
            </a:r>
          </a:p>
          <a:p>
            <a:endParaRPr lang="en-US" dirty="0"/>
          </a:p>
          <a:p>
            <a:r>
              <a:rPr lang="en-US" dirty="0"/>
              <a:t>Experimental evidence also pointed toward flexibility.</a:t>
            </a:r>
          </a:p>
          <a:p>
            <a:r>
              <a:rPr lang="en-US" dirty="0"/>
              <a:t>In </a:t>
            </a:r>
            <a:r>
              <a:rPr lang="en-US" b="1" dirty="0"/>
              <a:t>sentence-processing studies</a:t>
            </a:r>
            <a:r>
              <a:rPr lang="en-US" dirty="0"/>
              <a:t>, people’s reading times and eye movements reflected </a:t>
            </a:r>
            <a:r>
              <a:rPr lang="en-US" i="1" dirty="0"/>
              <a:t>expectation</a:t>
            </a:r>
          </a:p>
          <a:p>
            <a:r>
              <a:rPr lang="en-US" i="1" dirty="0"/>
              <a:t>	</a:t>
            </a:r>
            <a:r>
              <a:rPr lang="en-US" dirty="0"/>
              <a:t>—they slowed down when a word violated what was likely, even if it was grammatical.</a:t>
            </a:r>
          </a:p>
          <a:p>
            <a:r>
              <a:rPr lang="en-US" dirty="0"/>
              <a:t>For example, “The cat will bake…” causes a brief disruption, because “bake” is unexpected after “cat.”</a:t>
            </a:r>
          </a:p>
          <a:p>
            <a:r>
              <a:rPr lang="en-US" dirty="0"/>
              <a:t>This </a:t>
            </a:r>
            <a:r>
              <a:rPr lang="en-US" b="1" dirty="0"/>
              <a:t>predictive behavior</a:t>
            </a:r>
            <a:r>
              <a:rPr lang="en-US" dirty="0"/>
              <a:t> suggests that comprehension depends on experience-based probabilities, not just symbolic syntax.</a:t>
            </a:r>
          </a:p>
          <a:p>
            <a:endParaRPr lang="en-US" dirty="0"/>
          </a:p>
          <a:p>
            <a:r>
              <a:rPr lang="en-US" dirty="0"/>
              <a:t>Cross-linguistic research exposed similar cracks.</a:t>
            </a:r>
          </a:p>
          <a:p>
            <a:r>
              <a:rPr lang="en-US" dirty="0"/>
              <a:t>Languages differ dramatically in how they mark tense, gender, or word order, </a:t>
            </a:r>
          </a:p>
          <a:p>
            <a:r>
              <a:rPr lang="en-US" dirty="0"/>
              <a:t>	yet children master them all using similar learning mechanisms.</a:t>
            </a:r>
          </a:p>
          <a:p>
            <a:r>
              <a:rPr lang="en-US" dirty="0"/>
              <a:t>If grammar were a rigid, innate rule system, such diversity would be difficult to account for.</a:t>
            </a:r>
          </a:p>
          <a:p>
            <a:r>
              <a:rPr lang="en-US" dirty="0"/>
              <a:t>Instead, evidence hinted that language structure adapts to </a:t>
            </a:r>
            <a:r>
              <a:rPr lang="en-US" b="1" dirty="0"/>
              <a:t>usage pressures</a:t>
            </a:r>
            <a:r>
              <a:rPr lang="en-US" dirty="0"/>
              <a:t>—efficiency, frequency, and communicative need.</a:t>
            </a:r>
          </a:p>
          <a:p>
            <a:endParaRPr lang="en-US" dirty="0"/>
          </a:p>
          <a:p>
            <a:r>
              <a:rPr lang="en-US" dirty="0"/>
              <a:t>Even at the theoretical level, many linguists found themselves </a:t>
            </a:r>
          </a:p>
          <a:p>
            <a:r>
              <a:rPr lang="en-US" dirty="0"/>
              <a:t>	patching the symbolic framework with exceptions and sub-rules to account for irregularities.</a:t>
            </a:r>
          </a:p>
          <a:p>
            <a:r>
              <a:rPr lang="en-US" dirty="0"/>
              <a:t>For instance, English question formation—“The boy who is tall is running” </a:t>
            </a:r>
          </a:p>
          <a:p>
            <a:r>
              <a:rPr lang="en-US" dirty="0"/>
              <a:t>	→ “Is the boy who is tall running?”—works differently from similar constructions in other languages.</a:t>
            </a:r>
          </a:p>
          <a:p>
            <a:r>
              <a:rPr lang="en-US" dirty="0"/>
              <a:t>Rules proliferated faster than they could be tested.</a:t>
            </a:r>
          </a:p>
          <a:p>
            <a:br>
              <a:rPr lang="en-US" dirty="0"/>
            </a:br>
            <a:endParaRPr lang="en-US" dirty="0"/>
          </a:p>
          <a:p>
            <a:r>
              <a:rPr lang="en-US" dirty="0"/>
              <a:t>The symbolic model succeeded in describing the </a:t>
            </a:r>
            <a:r>
              <a:rPr lang="en-US" i="1" dirty="0"/>
              <a:t>architecture</a:t>
            </a:r>
            <a:r>
              <a:rPr lang="en-US" dirty="0"/>
              <a:t> of language, but struggled to explain its </a:t>
            </a:r>
            <a:r>
              <a:rPr lang="en-US" b="1" dirty="0"/>
              <a:t>learning, variation, and use</a:t>
            </a:r>
            <a:r>
              <a:rPr lang="en-US" dirty="0"/>
              <a:t>.</a:t>
            </a:r>
          </a:p>
          <a:p>
            <a:r>
              <a:rPr lang="en-US" dirty="0"/>
              <a:t>Researchers began to ask whether linguistic structure might </a:t>
            </a:r>
            <a:r>
              <a:rPr lang="en-US" b="1" dirty="0"/>
              <a:t>emerge from experience</a:t>
            </a:r>
            <a:r>
              <a:rPr lang="en-US" dirty="0"/>
              <a:t>—that perhaps the mind infers patterns statistically from input, rather than following built-in algorithms.</a:t>
            </a:r>
          </a:p>
          <a:p>
            <a:r>
              <a:rPr lang="en-US" dirty="0"/>
              <a:t>This question led directly to the rise of </a:t>
            </a:r>
            <a:r>
              <a:rPr lang="en-US" b="1" dirty="0"/>
              <a:t>connectionism</a:t>
            </a:r>
            <a:r>
              <a:rPr lang="en-US" dirty="0"/>
              <a:t> and the return of learning-based theories in the 1980s.</a:t>
            </a:r>
          </a:p>
        </p:txBody>
      </p:sp>
      <p:sp>
        <p:nvSpPr>
          <p:cNvPr id="4" name="Slide Number Placeholder 3">
            <a:extLst>
              <a:ext uri="{FF2B5EF4-FFF2-40B4-BE49-F238E27FC236}">
                <a16:creationId xmlns:a16="http://schemas.microsoft.com/office/drawing/2014/main" id="{DBCFF37A-A4DA-6D17-B357-93A549694C32}"/>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91526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1CA3F-55D1-97B7-D6BE-CCC900FC9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32DAD-92E8-57AA-8115-4E701D684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7A87C-D905-0624-35A5-7C25C511C17E}"/>
              </a:ext>
            </a:extLst>
          </p:cNvPr>
          <p:cNvSpPr>
            <a:spLocks noGrp="1"/>
          </p:cNvSpPr>
          <p:nvPr>
            <p:ph type="body" idx="1"/>
          </p:nvPr>
        </p:nvSpPr>
        <p:spPr/>
        <p:txBody>
          <a:bodyPr/>
          <a:lstStyle/>
          <a:p>
            <a:r>
              <a:rPr lang="en-US" dirty="0"/>
              <a:t>In the 1980s, a new framework challenged the dominance of symbolic models: </a:t>
            </a:r>
            <a:r>
              <a:rPr lang="en-US" b="1" dirty="0"/>
              <a:t>connectionism</a:t>
            </a:r>
            <a:r>
              <a:rPr lang="en-US" dirty="0"/>
              <a:t>.</a:t>
            </a:r>
          </a:p>
          <a:p>
            <a:r>
              <a:rPr lang="en-US" dirty="0"/>
              <a:t>Inspired by neuroscience, connectionism treated the mind not as a rule-based computer, </a:t>
            </a:r>
          </a:p>
          <a:p>
            <a:r>
              <a:rPr lang="en-US" dirty="0"/>
              <a:t>	but as a </a:t>
            </a:r>
            <a:r>
              <a:rPr lang="en-US" b="1" dirty="0"/>
              <a:t>network of simple processing units</a:t>
            </a:r>
            <a:r>
              <a:rPr lang="en-US" dirty="0"/>
              <a:t> that learn by adjusting their connections.</a:t>
            </a:r>
          </a:p>
          <a:p>
            <a:r>
              <a:rPr lang="en-US" dirty="0"/>
              <a:t>Instead of storing explicit grammatical rules, </a:t>
            </a:r>
          </a:p>
          <a:p>
            <a:r>
              <a:rPr lang="en-US" dirty="0"/>
              <a:t>	these networks discovered patterns and regularities through exposure</a:t>
            </a:r>
          </a:p>
          <a:p>
            <a:r>
              <a:rPr lang="en-US" dirty="0"/>
              <a:t>	—capturing knowledge in the </a:t>
            </a:r>
            <a:r>
              <a:rPr lang="en-US" i="1" dirty="0"/>
              <a:t>strengths of connections</a:t>
            </a:r>
            <a:r>
              <a:rPr lang="en-US" dirty="0"/>
              <a:t> rather than in symbolic code.</a:t>
            </a:r>
          </a:p>
          <a:p>
            <a:endParaRPr lang="en-US" dirty="0"/>
          </a:p>
          <a:p>
            <a:r>
              <a:rPr lang="en-US" dirty="0"/>
              <a:t>A landmark example was the </a:t>
            </a:r>
            <a:r>
              <a:rPr lang="en-US" b="1" dirty="0"/>
              <a:t>Rumelhart and McClelland (1986)</a:t>
            </a:r>
            <a:r>
              <a:rPr lang="en-US" dirty="0"/>
              <a:t> model of English past tense.</a:t>
            </a:r>
          </a:p>
          <a:p>
            <a:r>
              <a:rPr lang="en-US" dirty="0"/>
              <a:t>Trained on verbs like </a:t>
            </a:r>
            <a:r>
              <a:rPr lang="en-US" i="1" dirty="0"/>
              <a:t>walk → walked</a:t>
            </a:r>
            <a:r>
              <a:rPr lang="en-US" dirty="0"/>
              <a:t> and </a:t>
            </a:r>
            <a:r>
              <a:rPr lang="en-US" i="1" dirty="0"/>
              <a:t>run → ran</a:t>
            </a:r>
            <a:r>
              <a:rPr lang="en-US" dirty="0"/>
              <a:t>, </a:t>
            </a:r>
          </a:p>
          <a:p>
            <a:r>
              <a:rPr lang="en-US" dirty="0"/>
              <a:t>	it gradually learned to generalize patterns and produce novel forms.</a:t>
            </a:r>
          </a:p>
          <a:p>
            <a:r>
              <a:rPr lang="en-US" dirty="0"/>
              <a:t>At first, the network overgeneralized—producing </a:t>
            </a:r>
            <a:r>
              <a:rPr lang="en-US" i="1" dirty="0" err="1"/>
              <a:t>goed</a:t>
            </a:r>
            <a:r>
              <a:rPr lang="en-US" dirty="0"/>
              <a:t> or </a:t>
            </a:r>
            <a:r>
              <a:rPr lang="en-US" i="1" dirty="0" err="1"/>
              <a:t>comed</a:t>
            </a:r>
            <a:r>
              <a:rPr lang="en-US" dirty="0"/>
              <a:t>, just like children do</a:t>
            </a:r>
          </a:p>
          <a:p>
            <a:r>
              <a:rPr lang="en-US" dirty="0"/>
              <a:t>	—then refined its behavior as it encountered more examples.</a:t>
            </a:r>
          </a:p>
          <a:p>
            <a:r>
              <a:rPr lang="en-US" dirty="0"/>
              <a:t>This learning curve, once thought uniquely human, emerged from experience alone, </a:t>
            </a:r>
          </a:p>
          <a:p>
            <a:r>
              <a:rPr lang="en-US" dirty="0"/>
              <a:t>	with no innate grammar or symbolic rules.</a:t>
            </a:r>
          </a:p>
          <a:p>
            <a:endParaRPr lang="en-US" dirty="0"/>
          </a:p>
          <a:p>
            <a:r>
              <a:rPr lang="en-US" dirty="0"/>
              <a:t>Connectionist models could also simulate other aspects of cognition: </a:t>
            </a:r>
          </a:p>
          <a:p>
            <a:r>
              <a:rPr lang="en-US" dirty="0"/>
              <a:t>	speech perception, word recognition, and sentence comprehension.</a:t>
            </a:r>
          </a:p>
          <a:p>
            <a:r>
              <a:rPr lang="en-US" dirty="0"/>
              <a:t>They showed that </a:t>
            </a:r>
            <a:r>
              <a:rPr lang="en-US" b="1" dirty="0"/>
              <a:t>distributed representations</a:t>
            </a:r>
            <a:r>
              <a:rPr lang="en-US" dirty="0"/>
              <a:t>—patterns of activation across many units</a:t>
            </a:r>
          </a:p>
          <a:p>
            <a:r>
              <a:rPr lang="en-US" dirty="0"/>
              <a:t>	—could encode relationships, categories, and sequences.</a:t>
            </a:r>
          </a:p>
          <a:p>
            <a:r>
              <a:rPr lang="en-US" dirty="0"/>
              <a:t>Language-like structure arose naturally when networks learned to predict upcoming sounds or words, </a:t>
            </a:r>
          </a:p>
          <a:p>
            <a:r>
              <a:rPr lang="en-US" dirty="0"/>
              <a:t>	much as human listeners anticipate what comes next in a sentence.</a:t>
            </a:r>
            <a:br>
              <a:rPr lang="en-US" dirty="0"/>
            </a:br>
            <a:endParaRPr lang="en-US" dirty="0"/>
          </a:p>
          <a:p>
            <a:r>
              <a:rPr lang="en-US" dirty="0"/>
              <a:t>This was a major conceptual shift.</a:t>
            </a:r>
          </a:p>
          <a:p>
            <a:r>
              <a:rPr lang="en-US" dirty="0"/>
              <a:t>Earlier theorists like Chomsky had argued that language’s generativity</a:t>
            </a:r>
          </a:p>
          <a:p>
            <a:r>
              <a:rPr lang="en-US" dirty="0"/>
              <a:t>	—its ability to produce infinite sentences—proved that rules must be innate.</a:t>
            </a:r>
          </a:p>
          <a:p>
            <a:r>
              <a:rPr lang="en-US" dirty="0"/>
              <a:t>But connectionism showed that </a:t>
            </a:r>
            <a:r>
              <a:rPr lang="en-US" b="1" dirty="0"/>
              <a:t>generativity can emerge from learning itself</a:t>
            </a:r>
            <a:r>
              <a:rPr lang="en-US" dirty="0"/>
              <a:t>.</a:t>
            </a:r>
          </a:p>
          <a:p>
            <a:r>
              <a:rPr lang="en-US" dirty="0"/>
              <a:t>Predictive networks trained on structured input </a:t>
            </a:r>
          </a:p>
          <a:p>
            <a:r>
              <a:rPr lang="en-US" dirty="0"/>
              <a:t>	could create novel combinations without ever being told explicit rules.</a:t>
            </a:r>
          </a:p>
          <a:p>
            <a:r>
              <a:rPr lang="en-US" dirty="0"/>
              <a:t>In that sense, they rediscovered what evolution had achieved long before in mammals and primates: </a:t>
            </a:r>
          </a:p>
          <a:p>
            <a:r>
              <a:rPr lang="en-US" dirty="0"/>
              <a:t>	systems that model and generate behavior through prediction and feedback.</a:t>
            </a:r>
          </a:p>
          <a:p>
            <a:endParaRPr lang="en-US" dirty="0"/>
          </a:p>
          <a:p>
            <a:r>
              <a:rPr lang="en-US" dirty="0"/>
              <a:t>Of course, these early models were simplified and often limited in scope.</a:t>
            </a:r>
          </a:p>
          <a:p>
            <a:r>
              <a:rPr lang="en-US" dirty="0"/>
              <a:t>They required massive training data and still struggled with long-distance dependencies or complex syntax.</a:t>
            </a:r>
          </a:p>
          <a:p>
            <a:r>
              <a:rPr lang="en-US" dirty="0"/>
              <a:t>But their success opened the door to a new view of language: </a:t>
            </a:r>
          </a:p>
          <a:p>
            <a:r>
              <a:rPr lang="en-US" dirty="0"/>
              <a:t>	not as a special, innate module, but as a natural product of </a:t>
            </a:r>
            <a:r>
              <a:rPr lang="en-US" b="1" dirty="0"/>
              <a:t>pattern learning in a structured world</a:t>
            </a:r>
            <a:r>
              <a:rPr lang="en-US" dirty="0"/>
              <a:t>.</a:t>
            </a:r>
          </a:p>
          <a:p>
            <a:endParaRPr lang="en-US" dirty="0"/>
          </a:p>
          <a:p>
            <a:r>
              <a:rPr lang="en-US" dirty="0"/>
              <a:t>Connectionism helped </a:t>
            </a:r>
            <a:r>
              <a:rPr lang="en-US" dirty="0" err="1"/>
              <a:t>repopularize</a:t>
            </a:r>
            <a:r>
              <a:rPr lang="en-US" dirty="0"/>
              <a:t> learning in the study of language</a:t>
            </a:r>
          </a:p>
          <a:p>
            <a:r>
              <a:rPr lang="en-US" dirty="0"/>
              <a:t>	—and reminded cognitive science that generative structure need not come from prewired rules, </a:t>
            </a:r>
          </a:p>
          <a:p>
            <a:r>
              <a:rPr lang="en-US" dirty="0"/>
              <a:t>	but can emerge from experience, interaction, and prediction.</a:t>
            </a:r>
          </a:p>
        </p:txBody>
      </p:sp>
      <p:sp>
        <p:nvSpPr>
          <p:cNvPr id="4" name="Slide Number Placeholder 3">
            <a:extLst>
              <a:ext uri="{FF2B5EF4-FFF2-40B4-BE49-F238E27FC236}">
                <a16:creationId xmlns:a16="http://schemas.microsoft.com/office/drawing/2014/main" id="{543FF1C5-65A0-D003-F526-0CE27628885C}"/>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150803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20E4-35C8-86CF-AC1A-FE1EFB183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15969-8FF9-55C6-47EA-04A66B3DC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D15CB-E63F-6C4B-6C3F-513815834A03}"/>
              </a:ext>
            </a:extLst>
          </p:cNvPr>
          <p:cNvSpPr>
            <a:spLocks noGrp="1"/>
          </p:cNvSpPr>
          <p:nvPr>
            <p:ph type="body" idx="1"/>
          </p:nvPr>
        </p:nvSpPr>
        <p:spPr/>
        <p:txBody>
          <a:bodyPr/>
          <a:lstStyle/>
          <a:p>
            <a:r>
              <a:rPr lang="en-US" dirty="0"/>
              <a:t>In the 1990s, studies of </a:t>
            </a:r>
            <a:r>
              <a:rPr lang="en-US" b="1" dirty="0"/>
              <a:t>statistical learning</a:t>
            </a:r>
            <a:r>
              <a:rPr lang="en-US" dirty="0"/>
              <a:t> revealed that humans</a:t>
            </a:r>
          </a:p>
          <a:p>
            <a:r>
              <a:rPr lang="en-US" dirty="0"/>
              <a:t>	—especially infants—are remarkably sensitive to patterns in sound.</a:t>
            </a:r>
          </a:p>
          <a:p>
            <a:r>
              <a:rPr lang="en-US" dirty="0"/>
              <a:t>When exposed to a stream of syllables with no pauses, </a:t>
            </a:r>
          </a:p>
          <a:p>
            <a:r>
              <a:rPr lang="en-US" dirty="0"/>
              <a:t>	babies can identify word boundaries simply by tracking which syllables tend to occur together.</a:t>
            </a:r>
          </a:p>
          <a:p>
            <a:r>
              <a:rPr lang="en-US" dirty="0"/>
              <a:t>This was the core finding of </a:t>
            </a:r>
            <a:r>
              <a:rPr lang="en-US" b="1" dirty="0"/>
              <a:t>Saffran, Aslin, and Newport (1996)</a:t>
            </a:r>
            <a:r>
              <a:rPr lang="en-US" dirty="0"/>
              <a:t>: </a:t>
            </a:r>
          </a:p>
          <a:p>
            <a:r>
              <a:rPr lang="en-US" dirty="0"/>
              <a:t>	eight-month-olds extracted structure from raw input after only a few minutes of exposure.</a:t>
            </a:r>
          </a:p>
          <a:p>
            <a:r>
              <a:rPr lang="en-US" dirty="0"/>
              <a:t>The brain, it seemed, was tuned to detect probabilities, not just memorize words.</a:t>
            </a:r>
            <a:br>
              <a:rPr lang="en-US" dirty="0"/>
            </a:br>
            <a:endParaRPr lang="en-US" dirty="0"/>
          </a:p>
          <a:p>
            <a:r>
              <a:rPr lang="en-US" dirty="0"/>
              <a:t>Such experiments challenged the claim that linguistic input is too impoverished to guide learning.</a:t>
            </a:r>
          </a:p>
          <a:p>
            <a:r>
              <a:rPr lang="en-US" dirty="0"/>
              <a:t>Natural language is full of statistical regularities: frequent patterns of sound, word order, and meaning.</a:t>
            </a:r>
          </a:p>
          <a:p>
            <a:r>
              <a:rPr lang="en-US" dirty="0"/>
              <a:t>Infants, and even adults, exploit these cues automatically.</a:t>
            </a:r>
          </a:p>
          <a:p>
            <a:r>
              <a:rPr lang="en-US" dirty="0"/>
              <a:t>Instead of needing an innate grammar, learners might infer structure by modeling how elements co-occur over time.</a:t>
            </a:r>
          </a:p>
          <a:p>
            <a:endParaRPr lang="en-US" dirty="0"/>
          </a:p>
          <a:p>
            <a:r>
              <a:rPr lang="en-US" dirty="0"/>
              <a:t>Follow-up studies extended this finding across domains</a:t>
            </a:r>
          </a:p>
          <a:p>
            <a:r>
              <a:rPr lang="en-US" dirty="0"/>
              <a:t>	—music, visual sequences, and tone patterns</a:t>
            </a:r>
          </a:p>
          <a:p>
            <a:r>
              <a:rPr lang="en-US" dirty="0"/>
              <a:t>	—suggesting that statistical learning is a </a:t>
            </a:r>
            <a:r>
              <a:rPr lang="en-US" b="1" dirty="0"/>
              <a:t>domain-general skill</a:t>
            </a:r>
            <a:r>
              <a:rPr lang="en-US" dirty="0"/>
              <a:t>.</a:t>
            </a:r>
          </a:p>
          <a:p>
            <a:r>
              <a:rPr lang="en-US" dirty="0"/>
              <a:t>It may underlie everything from recognizing phonemes to predicting syntax and meaning.</a:t>
            </a:r>
          </a:p>
          <a:p>
            <a:r>
              <a:rPr lang="en-US" dirty="0"/>
              <a:t>Rather than being preprogrammed for language, the brain may simply be equipped to find structure in a structured world.</a:t>
            </a:r>
          </a:p>
          <a:p>
            <a:r>
              <a:rPr lang="en-US" dirty="0"/>
              <a:t>The input itself could carry much of the scaffolding once attributed to innate rules.</a:t>
            </a:r>
            <a:br>
              <a:rPr lang="en-US" dirty="0"/>
            </a:br>
            <a:endParaRPr lang="en-US" dirty="0"/>
          </a:p>
          <a:p>
            <a:r>
              <a:rPr lang="en-US" dirty="0"/>
              <a:t>This doesn’t mean grammar is an illusion</a:t>
            </a:r>
          </a:p>
          <a:p>
            <a:r>
              <a:rPr lang="en-US" dirty="0"/>
              <a:t>	—only that it might </a:t>
            </a:r>
            <a:r>
              <a:rPr lang="en-US" b="1" dirty="0"/>
              <a:t>emerge</a:t>
            </a:r>
            <a:r>
              <a:rPr lang="en-US" dirty="0"/>
              <a:t> from sensitivity to distributional information.</a:t>
            </a:r>
          </a:p>
          <a:p>
            <a:r>
              <a:rPr lang="en-US" dirty="0"/>
              <a:t>Human learners appear to build internal structure by tracking what predicts what, </a:t>
            </a:r>
          </a:p>
          <a:p>
            <a:r>
              <a:rPr lang="en-US" dirty="0"/>
              <a:t>	forming expectations that grow richer with experience.</a:t>
            </a:r>
          </a:p>
          <a:p>
            <a:r>
              <a:rPr lang="en-US" dirty="0"/>
              <a:t>Language, on this view, is less a special organ than a natural outcome of a powerful pattern-detection system.</a:t>
            </a:r>
          </a:p>
        </p:txBody>
      </p:sp>
      <p:sp>
        <p:nvSpPr>
          <p:cNvPr id="4" name="Slide Number Placeholder 3">
            <a:extLst>
              <a:ext uri="{FF2B5EF4-FFF2-40B4-BE49-F238E27FC236}">
                <a16:creationId xmlns:a16="http://schemas.microsoft.com/office/drawing/2014/main" id="{A1B19643-BB91-CE9F-5D91-59772135A574}"/>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750871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1D69-180D-EE9E-5C77-DCDD06A6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A7B50-71C3-477F-3DB0-2B4AE16BC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93A5B-ABD7-2293-6D54-05458ADC1613}"/>
              </a:ext>
            </a:extLst>
          </p:cNvPr>
          <p:cNvSpPr>
            <a:spLocks noGrp="1"/>
          </p:cNvSpPr>
          <p:nvPr>
            <p:ph type="body" idx="1"/>
          </p:nvPr>
        </p:nvSpPr>
        <p:spPr/>
        <p:txBody>
          <a:bodyPr/>
          <a:lstStyle/>
          <a:p>
            <a:r>
              <a:rPr lang="en-US" dirty="0"/>
              <a:t>Even if other species can learn signals or patterns, they rarely use them to share information intentionally.</a:t>
            </a:r>
          </a:p>
          <a:p>
            <a:r>
              <a:rPr lang="en-US" dirty="0"/>
              <a:t>Humans, in contrast, seem </a:t>
            </a:r>
            <a:r>
              <a:rPr lang="en-US" b="1" dirty="0"/>
              <a:t>wired for communication</a:t>
            </a:r>
            <a:r>
              <a:rPr lang="en-US" dirty="0"/>
              <a:t>—motivated to connect, teach, and exchange ideas.</a:t>
            </a:r>
          </a:p>
          <a:p>
            <a:r>
              <a:rPr lang="en-US" dirty="0"/>
              <a:t>Language may rely less on unique cognitive hardware and more on an unusual degree of </a:t>
            </a:r>
            <a:r>
              <a:rPr lang="en-US" b="1" dirty="0"/>
              <a:t>social motivation</a:t>
            </a:r>
            <a:r>
              <a:rPr lang="en-US" dirty="0"/>
              <a:t>.</a:t>
            </a:r>
          </a:p>
          <a:p>
            <a:r>
              <a:rPr lang="en-US" dirty="0"/>
              <a:t>We don’t just learn to talk; we </a:t>
            </a:r>
            <a:r>
              <a:rPr lang="en-US" i="1" dirty="0"/>
              <a:t>want</a:t>
            </a:r>
            <a:r>
              <a:rPr lang="en-US" dirty="0"/>
              <a:t> to talk.</a:t>
            </a:r>
          </a:p>
          <a:p>
            <a:br>
              <a:rPr lang="en-US" dirty="0"/>
            </a:br>
            <a:endParaRPr lang="en-US" dirty="0"/>
          </a:p>
          <a:p>
            <a:r>
              <a:rPr lang="en-US" dirty="0"/>
              <a:t>Developmental studies highlight this distinction.</a:t>
            </a:r>
          </a:p>
          <a:p>
            <a:r>
              <a:rPr lang="en-US" dirty="0"/>
              <a:t>Infants as young as one year point, gesture, and look back and forth between people and objects to share attention.</a:t>
            </a:r>
          </a:p>
          <a:p>
            <a:r>
              <a:rPr lang="en-US" dirty="0"/>
              <a:t>These acts, called </a:t>
            </a:r>
            <a:r>
              <a:rPr lang="en-US" b="1" dirty="0"/>
              <a:t>joint attention</a:t>
            </a:r>
            <a:r>
              <a:rPr lang="en-US" dirty="0"/>
              <a:t>, predict vocabulary growth far better than raw exposure alone.</a:t>
            </a:r>
          </a:p>
          <a:p>
            <a:r>
              <a:rPr lang="en-US" dirty="0"/>
              <a:t>They show that learning words depends on understanding that others have minds worth informing.</a:t>
            </a:r>
          </a:p>
          <a:p>
            <a:br>
              <a:rPr lang="en-US" dirty="0"/>
            </a:br>
            <a:endParaRPr lang="en-US" dirty="0"/>
          </a:p>
          <a:p>
            <a:r>
              <a:rPr lang="en-US" dirty="0"/>
              <a:t>Comparative research reinforces the point.</a:t>
            </a:r>
          </a:p>
          <a:p>
            <a:r>
              <a:rPr lang="en-US" dirty="0"/>
              <a:t>Apes trained in human environments can learn symbols, but they rarely use them to comment, teach, or ask.</a:t>
            </a:r>
          </a:p>
          <a:p>
            <a:r>
              <a:rPr lang="en-US" dirty="0"/>
              <a:t>They communicate to request or protest, not to share what they know.</a:t>
            </a:r>
          </a:p>
          <a:p>
            <a:r>
              <a:rPr lang="en-US" dirty="0"/>
              <a:t>Humans, by contrast, seem compelled to </a:t>
            </a:r>
            <a:r>
              <a:rPr lang="en-US" b="1" dirty="0"/>
              <a:t>inform for its own sake</a:t>
            </a:r>
            <a:r>
              <a:rPr lang="en-US" dirty="0"/>
              <a:t>, finding social reward in mutual understanding.</a:t>
            </a:r>
          </a:p>
          <a:p>
            <a:br>
              <a:rPr lang="en-US" dirty="0"/>
            </a:br>
            <a:endParaRPr lang="en-US" dirty="0"/>
          </a:p>
          <a:p>
            <a:r>
              <a:rPr lang="en-US" dirty="0"/>
              <a:t>This difference suggests that language rests on a foundation of </a:t>
            </a:r>
            <a:r>
              <a:rPr lang="en-US" b="1" dirty="0"/>
              <a:t>shared intentionality</a:t>
            </a:r>
            <a:r>
              <a:rPr lang="en-US" dirty="0"/>
              <a:t>—the ability and desire to align mental states with others.</a:t>
            </a:r>
          </a:p>
          <a:p>
            <a:r>
              <a:rPr lang="en-US" dirty="0"/>
              <a:t>It’s not just what humans can represent, but what they </a:t>
            </a:r>
            <a:r>
              <a:rPr lang="en-US" i="1" dirty="0"/>
              <a:t>care</a:t>
            </a:r>
            <a:r>
              <a:rPr lang="en-US" dirty="0"/>
              <a:t> to represent together.</a:t>
            </a:r>
          </a:p>
          <a:p>
            <a:r>
              <a:rPr lang="en-US" dirty="0"/>
              <a:t>Our brains may not be the only ones capable of structured signals, but they are the ones most motivated to fill them with meaning.</a:t>
            </a:r>
          </a:p>
        </p:txBody>
      </p:sp>
      <p:sp>
        <p:nvSpPr>
          <p:cNvPr id="4" name="Slide Number Placeholder 3">
            <a:extLst>
              <a:ext uri="{FF2B5EF4-FFF2-40B4-BE49-F238E27FC236}">
                <a16:creationId xmlns:a16="http://schemas.microsoft.com/office/drawing/2014/main" id="{8DBDC31E-9D56-13E5-67AB-A0D429F979AE}"/>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08869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8609E-E2D1-DEA6-123C-B15BC816B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8FE01-02B4-0633-7590-3B1AABC1C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86909-96C6-BD79-7478-2D0D44D61BC9}"/>
              </a:ext>
            </a:extLst>
          </p:cNvPr>
          <p:cNvSpPr>
            <a:spLocks noGrp="1"/>
          </p:cNvSpPr>
          <p:nvPr>
            <p:ph type="body" idx="1"/>
          </p:nvPr>
        </p:nvSpPr>
        <p:spPr/>
        <p:txBody>
          <a:bodyPr/>
          <a:lstStyle/>
          <a:p>
            <a:r>
              <a:rPr lang="en-US" dirty="0"/>
              <a:t>Usage-based and constructivist approaches see language as a </a:t>
            </a:r>
            <a:r>
              <a:rPr lang="en-US" b="1" dirty="0"/>
              <a:t>joint achievement of learning and communication</a:t>
            </a:r>
            <a:r>
              <a:rPr lang="en-US" dirty="0"/>
              <a:t>.</a:t>
            </a:r>
          </a:p>
          <a:p>
            <a:r>
              <a:rPr lang="en-US" dirty="0"/>
              <a:t>Children don’t begin with abstract rules; they begin with social exchanges.</a:t>
            </a:r>
          </a:p>
          <a:p>
            <a:r>
              <a:rPr lang="en-US" dirty="0"/>
              <a:t>They learn words and phrases while trying to make themselves understood—first by imitating, then by innovating.</a:t>
            </a:r>
          </a:p>
          <a:p>
            <a:r>
              <a:rPr lang="en-US" dirty="0"/>
              <a:t>Grammar emerges gradually from these repeated acts of meaning-making.</a:t>
            </a:r>
          </a:p>
          <a:p>
            <a:endParaRPr lang="en-US" dirty="0"/>
          </a:p>
          <a:p>
            <a:r>
              <a:rPr lang="en-US" dirty="0"/>
              <a:t>Researchers such as </a:t>
            </a:r>
            <a:r>
              <a:rPr lang="en-US" b="1" dirty="0"/>
              <a:t>Tomasello</a:t>
            </a:r>
            <a:r>
              <a:rPr lang="en-US" dirty="0"/>
              <a:t> and </a:t>
            </a:r>
            <a:r>
              <a:rPr lang="en-US" b="1" dirty="0"/>
              <a:t>Bates</a:t>
            </a:r>
            <a:r>
              <a:rPr lang="en-US" dirty="0"/>
              <a:t> argue that linguistic structure reflects our shared social motives as much as our learning mechanisms.</a:t>
            </a:r>
          </a:p>
          <a:p>
            <a:r>
              <a:rPr lang="en-US" dirty="0"/>
              <a:t>Children pay close attention to what others look at, intend, and react to.</a:t>
            </a:r>
          </a:p>
          <a:p>
            <a:r>
              <a:rPr lang="en-US" dirty="0"/>
              <a:t>They infer meaning not just from patterns of sound, but from </a:t>
            </a:r>
            <a:r>
              <a:rPr lang="en-US" b="1" dirty="0"/>
              <a:t>patterns of interaction</a:t>
            </a:r>
            <a:r>
              <a:rPr lang="en-US" dirty="0"/>
              <a:t>—what words accomplish in context.</a:t>
            </a:r>
          </a:p>
          <a:p>
            <a:r>
              <a:rPr lang="en-US" dirty="0"/>
              <a:t>Statistical sensitivity helps them track regularities, but the drive to connect makes those patterns matter.</a:t>
            </a:r>
          </a:p>
          <a:p>
            <a:endParaRPr lang="en-US" dirty="0"/>
          </a:p>
          <a:p>
            <a:r>
              <a:rPr lang="en-US" dirty="0"/>
              <a:t>Evidence supports this synthesis.</a:t>
            </a:r>
          </a:p>
          <a:p>
            <a:r>
              <a:rPr lang="en-US" dirty="0"/>
              <a:t>Children who engage more in joint attention and conversational turn-taking show faster grammatical growth.</a:t>
            </a:r>
          </a:p>
          <a:p>
            <a:r>
              <a:rPr lang="en-US" dirty="0"/>
              <a:t>They often use flexible, semi-formulaic constructions—“I want X,” “Let’s go Y”—that adapt to new communicative needs.</a:t>
            </a:r>
          </a:p>
          <a:p>
            <a:r>
              <a:rPr lang="en-US" dirty="0"/>
              <a:t>These early templates become the foundation for more complex grammatical systems.</a:t>
            </a:r>
          </a:p>
          <a:p>
            <a:endParaRPr lang="en-US" dirty="0"/>
          </a:p>
          <a:p>
            <a:r>
              <a:rPr lang="en-US" dirty="0"/>
              <a:t>From this perspective, language is best understood as </a:t>
            </a:r>
            <a:r>
              <a:rPr lang="en-US" b="1" dirty="0"/>
              <a:t>social cognition in motion</a:t>
            </a:r>
            <a:r>
              <a:rPr lang="en-US" dirty="0"/>
              <a:t>.</a:t>
            </a:r>
          </a:p>
          <a:p>
            <a:r>
              <a:rPr lang="en-US" dirty="0"/>
              <a:t>The mind discovers structure by participating in communication, not by decoding it in isolation.</a:t>
            </a:r>
          </a:p>
          <a:p>
            <a:r>
              <a:rPr lang="en-US" dirty="0"/>
              <a:t>Statistical learning provides the mechanism; social motivation provides the purpose.</a:t>
            </a:r>
          </a:p>
          <a:p>
            <a:r>
              <a:rPr lang="en-US" dirty="0"/>
              <a:t>Together, they make grammar an emergent property of shared intention.</a:t>
            </a:r>
          </a:p>
        </p:txBody>
      </p:sp>
      <p:sp>
        <p:nvSpPr>
          <p:cNvPr id="4" name="Slide Number Placeholder 3">
            <a:extLst>
              <a:ext uri="{FF2B5EF4-FFF2-40B4-BE49-F238E27FC236}">
                <a16:creationId xmlns:a16="http://schemas.microsoft.com/office/drawing/2014/main" id="{6E3F56B3-B14D-32D9-8E2A-9CB5F8DE0F59}"/>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1126784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0DEC-6237-ADE7-47D1-7C8BDAD86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4147B-690A-F88B-E42E-5778494BF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2F6A4-CE41-CE91-961E-735317903386}"/>
              </a:ext>
            </a:extLst>
          </p:cNvPr>
          <p:cNvSpPr>
            <a:spLocks noGrp="1"/>
          </p:cNvSpPr>
          <p:nvPr>
            <p:ph type="body" idx="1"/>
          </p:nvPr>
        </p:nvSpPr>
        <p:spPr/>
        <p:txBody>
          <a:bodyPr/>
          <a:lstStyle/>
          <a:p>
            <a:r>
              <a:rPr lang="en-US" dirty="0"/>
              <a:t>Recent advances in </a:t>
            </a:r>
            <a:r>
              <a:rPr lang="en-US" b="1" dirty="0"/>
              <a:t>machine learning</a:t>
            </a:r>
            <a:r>
              <a:rPr lang="en-US" dirty="0"/>
              <a:t> have revived many of the same questions raised in cognitive science.</a:t>
            </a:r>
          </a:p>
          <a:p>
            <a:r>
              <a:rPr lang="en-US" dirty="0"/>
              <a:t>Modern language models are not programmed with grammar; they learn by predicting what word comes next in massive text corpora.</a:t>
            </a:r>
          </a:p>
          <a:p>
            <a:r>
              <a:rPr lang="en-US" dirty="0"/>
              <a:t>Through exposure alone, these systems acquire syntax, semantics, and even pragmatic cues—without explicit teaching.</a:t>
            </a:r>
          </a:p>
          <a:p>
            <a:r>
              <a:rPr lang="en-US" dirty="0"/>
              <a:t>Their success demonstrates the power of learning from data-rich environments.</a:t>
            </a:r>
          </a:p>
          <a:p>
            <a:endParaRPr lang="en-US" dirty="0"/>
          </a:p>
          <a:p>
            <a:r>
              <a:rPr lang="en-US" dirty="0"/>
              <a:t>At first glance, this looks like a triumph for empiricism and connectionism.</a:t>
            </a:r>
          </a:p>
          <a:p>
            <a:r>
              <a:rPr lang="en-US" dirty="0"/>
              <a:t>Networks trained on trillions of words develop internal representations of meaning and structure that resemble those found in human brains.</a:t>
            </a:r>
          </a:p>
          <a:p>
            <a:r>
              <a:rPr lang="en-US" dirty="0"/>
              <a:t>They capture grammatical regularities, word categories, and thematic roles simply by tracking which patterns predict others.</a:t>
            </a:r>
          </a:p>
          <a:p>
            <a:r>
              <a:rPr lang="en-US" dirty="0"/>
              <a:t>Structure seems to </a:t>
            </a:r>
            <a:r>
              <a:rPr lang="en-US" b="1" dirty="0"/>
              <a:t>emerge naturally from prediction</a:t>
            </a:r>
            <a:r>
              <a:rPr lang="en-US" dirty="0"/>
              <a:t>, just as statistical learning theories propose for humans.</a:t>
            </a:r>
          </a:p>
          <a:p>
            <a:endParaRPr lang="en-US" dirty="0"/>
          </a:p>
          <a:p>
            <a:r>
              <a:rPr lang="en-US" dirty="0"/>
              <a:t>Yet these systems also expose the limits of pure learning.</a:t>
            </a:r>
          </a:p>
          <a:p>
            <a:r>
              <a:rPr lang="en-US" dirty="0"/>
              <a:t>They lack genuine understanding, grounded experience, and social motivation.</a:t>
            </a:r>
          </a:p>
          <a:p>
            <a:r>
              <a:rPr lang="en-US" dirty="0"/>
              <a:t>A model can generate fluent sentences, but it does not </a:t>
            </a:r>
            <a:r>
              <a:rPr lang="en-US" i="1" dirty="0"/>
              <a:t>know</a:t>
            </a:r>
            <a:r>
              <a:rPr lang="en-US" dirty="0"/>
              <a:t> what they refer to or </a:t>
            </a:r>
            <a:r>
              <a:rPr lang="en-US" i="1" dirty="0"/>
              <a:t>care</a:t>
            </a:r>
            <a:r>
              <a:rPr lang="en-US" dirty="0"/>
              <a:t> why they’re said.</a:t>
            </a:r>
          </a:p>
          <a:p>
            <a:r>
              <a:rPr lang="en-US" dirty="0"/>
              <a:t>This gap reminds us that human language is embedded in goals, embodiment, and shared meaning—contexts machines do not yet possess.</a:t>
            </a:r>
          </a:p>
          <a:p>
            <a:endParaRPr lang="en-US" dirty="0"/>
          </a:p>
          <a:p>
            <a:r>
              <a:rPr lang="en-US" dirty="0"/>
              <a:t>For cognitive scientists, modern AI is a mirror.</a:t>
            </a:r>
          </a:p>
          <a:p>
            <a:r>
              <a:rPr lang="en-US" dirty="0"/>
              <a:t>It shows that pattern learning can produce astonishing structure, but also that language is more than prediction.</a:t>
            </a:r>
          </a:p>
          <a:p>
            <a:r>
              <a:rPr lang="en-US" dirty="0"/>
              <a:t>Our communicative minds combine statistical sensitivity with motivation, memory, and theory of mind.</a:t>
            </a:r>
          </a:p>
          <a:p>
            <a:r>
              <a:rPr lang="en-US" dirty="0"/>
              <a:t>In studying both humans and machines, we uncover not just how language is learned, but what it means to use it.</a:t>
            </a:r>
          </a:p>
        </p:txBody>
      </p:sp>
      <p:sp>
        <p:nvSpPr>
          <p:cNvPr id="4" name="Slide Number Placeholder 3">
            <a:extLst>
              <a:ext uri="{FF2B5EF4-FFF2-40B4-BE49-F238E27FC236}">
                <a16:creationId xmlns:a16="http://schemas.microsoft.com/office/drawing/2014/main" id="{FD6E2D4D-9194-8005-D8C6-D8D28971EB99}"/>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4246327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8AAE2-CAEC-5D7D-1324-242FF1D1B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16A41-5BF4-4663-86F6-967DCB403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91442-55DF-E8E1-7419-C76C37984F81}"/>
              </a:ext>
            </a:extLst>
          </p:cNvPr>
          <p:cNvSpPr>
            <a:spLocks noGrp="1"/>
          </p:cNvSpPr>
          <p:nvPr>
            <p:ph type="body" idx="1"/>
          </p:nvPr>
        </p:nvSpPr>
        <p:spPr/>
        <p:txBody>
          <a:bodyPr/>
          <a:lstStyle/>
          <a:p>
            <a:r>
              <a:rPr lang="en-US" dirty="0"/>
              <a:t>Now that we’ve traced the major theories—from Skinner’s behaviorism and Chomsky’s grammar to modern learning and social accounts—let’s see how those ideas hold up against the evidence.</a:t>
            </a:r>
          </a:p>
          <a:p>
            <a:r>
              <a:rPr lang="en-US" dirty="0"/>
              <a:t>In the next set of slides, we’ll look at classic experiments and case studies that have tested these competing views head-to-head.</a:t>
            </a:r>
          </a:p>
          <a:p>
            <a:r>
              <a:rPr lang="en-US" dirty="0"/>
              <a:t>Each one examines a different piece of the language system—how we learn words, build sentences, or interpret meaning—and asks the same underlying question:</a:t>
            </a:r>
          </a:p>
          <a:p>
            <a:r>
              <a:rPr lang="en-US" b="1" dirty="0"/>
              <a:t>Are we born with linguistic rules, or do those rules emerge from learning, interaction, and prediction?</a:t>
            </a:r>
            <a:endParaRPr lang="en-US" dirty="0"/>
          </a:p>
          <a:p>
            <a:endParaRPr lang="en-US" dirty="0"/>
          </a:p>
          <a:p>
            <a:r>
              <a:rPr lang="en-US" dirty="0"/>
              <a:t>We first saw the English </a:t>
            </a:r>
            <a:r>
              <a:rPr lang="en-US" b="1" dirty="0"/>
              <a:t>past tense</a:t>
            </a:r>
            <a:r>
              <a:rPr lang="en-US" dirty="0"/>
              <a:t> when connectionist models learned forms like </a:t>
            </a:r>
            <a:r>
              <a:rPr lang="en-US" i="1" dirty="0"/>
              <a:t>walk → walked</a:t>
            </a:r>
            <a:r>
              <a:rPr lang="en-US" dirty="0"/>
              <a:t> and </a:t>
            </a:r>
            <a:r>
              <a:rPr lang="en-US" i="1" dirty="0"/>
              <a:t>run → ran</a:t>
            </a:r>
            <a:r>
              <a:rPr lang="en-US" dirty="0"/>
              <a:t>.</a:t>
            </a:r>
          </a:p>
          <a:p>
            <a:r>
              <a:rPr lang="en-US" dirty="0"/>
              <a:t>That work showed that children, and networks, overgeneralize before recovering—producing </a:t>
            </a:r>
            <a:r>
              <a:rPr lang="en-US" i="1" dirty="0" err="1"/>
              <a:t>goed</a:t>
            </a:r>
            <a:r>
              <a:rPr lang="en-US" dirty="0"/>
              <a:t> or </a:t>
            </a:r>
            <a:r>
              <a:rPr lang="en-US" i="1" dirty="0" err="1"/>
              <a:t>comed</a:t>
            </a:r>
            <a:r>
              <a:rPr lang="en-US" dirty="0"/>
              <a:t> and later correcting them.</a:t>
            </a:r>
          </a:p>
          <a:p>
            <a:r>
              <a:rPr lang="en-US" dirty="0"/>
              <a:t>It captured the gradual, graded character of learning, suggesting that regularity can emerge from exposure rather than from explicit rules.</a:t>
            </a:r>
          </a:p>
          <a:p>
            <a:r>
              <a:rPr lang="en-US" dirty="0"/>
              <a:t>But many researchers argued that this story applies more broadly to morphology, including plurals and other inflections.</a:t>
            </a:r>
            <a:br>
              <a:rPr lang="en-US" dirty="0"/>
            </a:br>
            <a:endParaRPr lang="en-US" dirty="0"/>
          </a:p>
          <a:p>
            <a:r>
              <a:rPr lang="en-US" dirty="0"/>
              <a:t>In the </a:t>
            </a:r>
            <a:r>
              <a:rPr lang="en-US" b="1" dirty="0"/>
              <a:t>“</a:t>
            </a:r>
            <a:r>
              <a:rPr lang="en-US" b="1" dirty="0" err="1"/>
              <a:t>Wug</a:t>
            </a:r>
            <a:r>
              <a:rPr lang="en-US" b="1" dirty="0"/>
              <a:t> test”</a:t>
            </a:r>
            <a:r>
              <a:rPr lang="en-US" dirty="0"/>
              <a:t>, Jean Berko Gleason showed that children can add </a:t>
            </a:r>
            <a:r>
              <a:rPr lang="en-US" i="1" dirty="0"/>
              <a:t>-s</a:t>
            </a:r>
            <a:r>
              <a:rPr lang="en-US" dirty="0"/>
              <a:t> to a novel word (“This is a </a:t>
            </a:r>
            <a:r>
              <a:rPr lang="en-US" dirty="0" err="1"/>
              <a:t>wug</a:t>
            </a:r>
            <a:r>
              <a:rPr lang="en-US" dirty="0"/>
              <a:t>—now there are two ___”).</a:t>
            </a:r>
          </a:p>
          <a:p>
            <a:r>
              <a:rPr lang="en-US" dirty="0"/>
              <a:t>They apply the rule productively, not just to memorized forms, suggesting some kind of abstract structure.</a:t>
            </a:r>
          </a:p>
          <a:p>
            <a:r>
              <a:rPr lang="en-US" dirty="0"/>
              <a:t>Steven Pinker and Michael Ullman proposed a </a:t>
            </a:r>
            <a:r>
              <a:rPr lang="en-US" b="1" dirty="0"/>
              <a:t>dual-route model</a:t>
            </a:r>
            <a:r>
              <a:rPr lang="en-US" dirty="0"/>
              <a:t>: a symbolic rule system for regular forms (</a:t>
            </a:r>
            <a:r>
              <a:rPr lang="en-US" i="1" dirty="0"/>
              <a:t>cats, walked</a:t>
            </a:r>
            <a:r>
              <a:rPr lang="en-US" dirty="0"/>
              <a:t>), paired with associative memory for irregulars (</a:t>
            </a:r>
            <a:r>
              <a:rPr lang="en-US" i="1" dirty="0"/>
              <a:t>mice, went</a:t>
            </a:r>
            <a:r>
              <a:rPr lang="en-US" dirty="0"/>
              <a:t>).</a:t>
            </a:r>
          </a:p>
          <a:p>
            <a:r>
              <a:rPr lang="en-US" dirty="0"/>
              <a:t>This model preserved grammar as a distinct cognitive component while acknowledging learning and storage effects.</a:t>
            </a:r>
          </a:p>
          <a:p>
            <a:endParaRPr lang="en-US" dirty="0"/>
          </a:p>
          <a:p>
            <a:r>
              <a:rPr lang="en-US" dirty="0"/>
              <a:t>Connectionist and statistical models offered a different explanation.</a:t>
            </a:r>
          </a:p>
          <a:p>
            <a:r>
              <a:rPr lang="en-US" dirty="0"/>
              <a:t>They argued that regular and irregular forms lie on a </a:t>
            </a:r>
            <a:r>
              <a:rPr lang="en-US" b="1" dirty="0"/>
              <a:t>continuum of frequency and similarity</a:t>
            </a:r>
            <a:r>
              <a:rPr lang="en-US" dirty="0"/>
              <a:t>.</a:t>
            </a:r>
          </a:p>
          <a:p>
            <a:r>
              <a:rPr lang="en-US" dirty="0"/>
              <a:t>Common patterns like </a:t>
            </a:r>
            <a:r>
              <a:rPr lang="en-US" i="1" dirty="0"/>
              <a:t>-ed</a:t>
            </a:r>
            <a:r>
              <a:rPr lang="en-US" dirty="0"/>
              <a:t> or </a:t>
            </a:r>
            <a:r>
              <a:rPr lang="en-US" i="1" dirty="0"/>
              <a:t>-s</a:t>
            </a:r>
            <a:r>
              <a:rPr lang="en-US" dirty="0"/>
              <a:t> are simply the most entrenched clusters in experience, and irregulars persist when they’re frequent enough to resist analogical pressure.</a:t>
            </a:r>
          </a:p>
          <a:p>
            <a:r>
              <a:rPr lang="en-US" dirty="0"/>
              <a:t>From this view, the mind doesn’t switch between rules and memory—it generalizes over everything it has heard.</a:t>
            </a:r>
          </a:p>
          <a:p>
            <a:endParaRPr lang="en-US" dirty="0"/>
          </a:p>
          <a:p>
            <a:r>
              <a:rPr lang="en-US" dirty="0"/>
              <a:t>Together, these findings highlight how language turns </a:t>
            </a:r>
            <a:r>
              <a:rPr lang="en-US" b="1" dirty="0"/>
              <a:t>experience into abstraction</a:t>
            </a:r>
            <a:r>
              <a:rPr lang="en-US" dirty="0"/>
              <a:t>.</a:t>
            </a:r>
          </a:p>
          <a:p>
            <a:r>
              <a:rPr lang="en-US" dirty="0"/>
              <a:t>Morphological patterns may appear rule-like, but they can emerge naturally from distributed learning, prediction, and analogy.</a:t>
            </a:r>
          </a:p>
          <a:p>
            <a:r>
              <a:rPr lang="en-US" dirty="0"/>
              <a:t>Whether we describe that process as “rule application” or “pattern activation” may depend more on the level of description than on a real division in the brain.</a:t>
            </a:r>
          </a:p>
          <a:p>
            <a:r>
              <a:rPr lang="en-US" dirty="0"/>
              <a:t>Either way, the English morphology debate remains a touchstone for understanding how structure arises from learning.</a:t>
            </a:r>
          </a:p>
        </p:txBody>
      </p:sp>
      <p:sp>
        <p:nvSpPr>
          <p:cNvPr id="4" name="Slide Number Placeholder 3">
            <a:extLst>
              <a:ext uri="{FF2B5EF4-FFF2-40B4-BE49-F238E27FC236}">
                <a16:creationId xmlns:a16="http://schemas.microsoft.com/office/drawing/2014/main" id="{6BF48C89-E088-644E-78B7-3C207AC04018}"/>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2984209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5367F-ED14-FBD9-A71F-4AD96EF96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57EC4-A21F-3638-4B50-F01B4D5EE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CDF19-A13F-54C2-0489-1DF872321135}"/>
              </a:ext>
            </a:extLst>
          </p:cNvPr>
          <p:cNvSpPr>
            <a:spLocks noGrp="1"/>
          </p:cNvSpPr>
          <p:nvPr>
            <p:ph type="body" idx="1"/>
          </p:nvPr>
        </p:nvSpPr>
        <p:spPr/>
        <p:txBody>
          <a:bodyPr/>
          <a:lstStyle/>
          <a:p>
            <a:r>
              <a:rPr lang="en-US" dirty="0"/>
              <a:t>Traditional models viewed sentence comprehension as a </a:t>
            </a:r>
            <a:r>
              <a:rPr lang="en-US" b="1" dirty="0"/>
              <a:t>rule-driven process</a:t>
            </a:r>
            <a:r>
              <a:rPr lang="en-US" dirty="0"/>
              <a:t>: listeners build syntactic structures step by step, guided by grammar alone.</a:t>
            </a:r>
          </a:p>
          <a:p>
            <a:r>
              <a:rPr lang="en-US" dirty="0"/>
              <a:t>Ambiguity and reanalysis—like in </a:t>
            </a:r>
            <a:r>
              <a:rPr lang="en-US" i="1" dirty="0"/>
              <a:t>“While Mary was mending the sock fell off her lap”</a:t>
            </a:r>
          </a:p>
          <a:p>
            <a:r>
              <a:rPr lang="en-US" i="1" dirty="0"/>
              <a:t>	</a:t>
            </a:r>
            <a:r>
              <a:rPr lang="en-US" dirty="0"/>
              <a:t>—were seen as proof that the parser follows syntax first, then assigns meaning later.</a:t>
            </a:r>
          </a:p>
          <a:p>
            <a:r>
              <a:rPr lang="en-US" dirty="0"/>
              <a:t>In this view, language understanding is modular: syntax leads, semantics follows.</a:t>
            </a:r>
          </a:p>
          <a:p>
            <a:endParaRPr lang="en-US" dirty="0"/>
          </a:p>
          <a:p>
            <a:r>
              <a:rPr lang="en-US" dirty="0"/>
              <a:t>But evidence from </a:t>
            </a:r>
            <a:r>
              <a:rPr lang="en-US" b="1" dirty="0"/>
              <a:t>eye-tracking and reading-time studies</a:t>
            </a:r>
            <a:r>
              <a:rPr lang="en-US" dirty="0"/>
              <a:t> paints a different picture.</a:t>
            </a:r>
          </a:p>
          <a:p>
            <a:r>
              <a:rPr lang="en-US" dirty="0"/>
              <a:t>People slow down not only when syntax is violated but when a word is simply </a:t>
            </a:r>
            <a:r>
              <a:rPr lang="en-US" i="1" dirty="0"/>
              <a:t>unexpected</a:t>
            </a:r>
            <a:r>
              <a:rPr lang="en-US" dirty="0"/>
              <a:t>.</a:t>
            </a:r>
          </a:p>
          <a:p>
            <a:r>
              <a:rPr lang="en-US" dirty="0"/>
              <a:t>“The cat will bake…” causes disruption despite being grammatical, because “bake” is improbable.</a:t>
            </a:r>
          </a:p>
          <a:p>
            <a:r>
              <a:rPr lang="en-US" dirty="0"/>
              <a:t>Such </a:t>
            </a:r>
            <a:r>
              <a:rPr lang="en-US" b="1" dirty="0"/>
              <a:t>surprisal effects</a:t>
            </a:r>
            <a:r>
              <a:rPr lang="en-US" dirty="0"/>
              <a:t> reveal that the brain continually predicts what comes next, weighting possibilities by likelihood rather than waiting for full structure.</a:t>
            </a:r>
            <a:br>
              <a:rPr lang="en-US" dirty="0"/>
            </a:br>
            <a:endParaRPr lang="en-US" dirty="0"/>
          </a:p>
          <a:p>
            <a:r>
              <a:rPr lang="en-US" dirty="0"/>
              <a:t>Context and meaning also shape comprehension almost instantly.</a:t>
            </a:r>
          </a:p>
          <a:p>
            <a:r>
              <a:rPr lang="en-US" dirty="0"/>
              <a:t>Subtle cues—like plausibility or prior discourse—can prevent garden-path errors before they occur.</a:t>
            </a:r>
          </a:p>
          <a:p>
            <a:r>
              <a:rPr lang="en-US" dirty="0"/>
              <a:t>For example, “The mechanic told the customer that the car would…” primes </a:t>
            </a:r>
            <a:r>
              <a:rPr lang="en-US" i="1" dirty="0"/>
              <a:t>start</a:t>
            </a:r>
            <a:r>
              <a:rPr lang="en-US" dirty="0"/>
              <a:t>, not </a:t>
            </a:r>
            <a:r>
              <a:rPr lang="en-US" i="1" dirty="0"/>
              <a:t>bake</a:t>
            </a:r>
            <a:r>
              <a:rPr lang="en-US" dirty="0"/>
              <a:t> or </a:t>
            </a:r>
            <a:r>
              <a:rPr lang="en-US" i="1" dirty="0"/>
              <a:t>sing</a:t>
            </a:r>
            <a:r>
              <a:rPr lang="en-US" dirty="0"/>
              <a:t>.</a:t>
            </a:r>
          </a:p>
          <a:p>
            <a:r>
              <a:rPr lang="en-US" dirty="0"/>
              <a:t>Semantic and pragmatic expectations guide understanding as strongly as syntactic rules do.</a:t>
            </a:r>
          </a:p>
          <a:p>
            <a:endParaRPr lang="en-US" dirty="0"/>
          </a:p>
          <a:p>
            <a:r>
              <a:rPr lang="en-US" dirty="0"/>
              <a:t>Together, these findings suggest that sentence comprehension is a </a:t>
            </a:r>
            <a:r>
              <a:rPr lang="en-US" b="1" dirty="0"/>
              <a:t>constraint-satisfaction process</a:t>
            </a:r>
            <a:r>
              <a:rPr lang="en-US" dirty="0"/>
              <a:t>.</a:t>
            </a:r>
          </a:p>
          <a:p>
            <a:r>
              <a:rPr lang="en-US" dirty="0"/>
              <a:t>Grammar provides structure, but meaning and probability drive timing and interpretation.</a:t>
            </a:r>
          </a:p>
          <a:p>
            <a:r>
              <a:rPr lang="en-US" dirty="0"/>
              <a:t>The mind doesn’t just apply rules—it </a:t>
            </a:r>
            <a:r>
              <a:rPr lang="en-US" b="1" dirty="0"/>
              <a:t>predicts</a:t>
            </a:r>
            <a:r>
              <a:rPr lang="en-US" dirty="0"/>
              <a:t>, using every available cue to stay one step ahead.</a:t>
            </a:r>
          </a:p>
          <a:p>
            <a:r>
              <a:rPr lang="en-US" dirty="0"/>
              <a:t>Language, like vision or movement, is an active process of anticipating the world before it’s fully revealed.</a:t>
            </a:r>
          </a:p>
        </p:txBody>
      </p:sp>
      <p:sp>
        <p:nvSpPr>
          <p:cNvPr id="4" name="Slide Number Placeholder 3">
            <a:extLst>
              <a:ext uri="{FF2B5EF4-FFF2-40B4-BE49-F238E27FC236}">
                <a16:creationId xmlns:a16="http://schemas.microsoft.com/office/drawing/2014/main" id="{9BD819FA-524F-0416-48C2-51B5F272A8D6}"/>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39809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63D28-EB18-6F5A-4A59-5097EC217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F85E3-E3A3-BFF6-D3A6-752D76A35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575EC-4B77-04B7-6956-608292AA3652}"/>
              </a:ext>
            </a:extLst>
          </p:cNvPr>
          <p:cNvSpPr>
            <a:spLocks noGrp="1"/>
          </p:cNvSpPr>
          <p:nvPr>
            <p:ph type="body" idx="1"/>
          </p:nvPr>
        </p:nvSpPr>
        <p:spPr/>
        <p:txBody>
          <a:bodyPr/>
          <a:lstStyle/>
          <a:p>
            <a:r>
              <a:rPr lang="en-US" dirty="0"/>
              <a:t>As psycholinguistics matured, attention shifted from how people </a:t>
            </a:r>
            <a:r>
              <a:rPr lang="en-US" i="1" dirty="0"/>
              <a:t>learn</a:t>
            </a:r>
            <a:r>
              <a:rPr lang="en-US" dirty="0"/>
              <a:t> grammar to how they </a:t>
            </a:r>
            <a:r>
              <a:rPr lang="en-US" i="1" dirty="0"/>
              <a:t>use</a:t>
            </a:r>
            <a:r>
              <a:rPr lang="en-US" dirty="0"/>
              <a:t> it in real time.</a:t>
            </a:r>
          </a:p>
          <a:p>
            <a:r>
              <a:rPr lang="en-US" dirty="0"/>
              <a:t>Traditional symbolic models assumed that comprehension involves building syntactic structures according to formal rules.</a:t>
            </a:r>
          </a:p>
          <a:p>
            <a:r>
              <a:rPr lang="en-US" dirty="0"/>
              <a:t>But newer research began to show that people also rely on </a:t>
            </a:r>
            <a:r>
              <a:rPr lang="en-US" b="1" dirty="0"/>
              <a:t>statistical expectations</a:t>
            </a:r>
            <a:r>
              <a:rPr lang="en-US" dirty="0"/>
              <a:t>—subtle predictions about what word or structure is likely to come next.</a:t>
            </a:r>
          </a:p>
          <a:p>
            <a:r>
              <a:rPr lang="en-US" dirty="0"/>
              <a:t>Understanding language, it seemed, might be as much about forecasting as about following rules.</a:t>
            </a:r>
          </a:p>
          <a:p>
            <a:br>
              <a:rPr lang="en-US" dirty="0"/>
            </a:br>
            <a:endParaRPr lang="en-US" dirty="0"/>
          </a:p>
          <a:p>
            <a:r>
              <a:rPr lang="en-US" dirty="0"/>
              <a:t>Evidence came from </a:t>
            </a:r>
            <a:r>
              <a:rPr lang="en-US" b="1" dirty="0"/>
              <a:t>eye-tracking and reaction-time studies</a:t>
            </a:r>
            <a:r>
              <a:rPr lang="en-US" dirty="0"/>
              <a:t>.</a:t>
            </a:r>
          </a:p>
          <a:p>
            <a:r>
              <a:rPr lang="en-US" dirty="0"/>
              <a:t>When readers encounter an unlikely word, they slow down or regress, even if the sentence is perfectly grammatical.</a:t>
            </a:r>
          </a:p>
          <a:p>
            <a:r>
              <a:rPr lang="en-US" dirty="0"/>
              <a:t>For example, people pause longer on “The cat will bake…” than on “The boy will bake…,” though both obey syntax.</a:t>
            </a:r>
          </a:p>
          <a:p>
            <a:r>
              <a:rPr lang="en-US" dirty="0"/>
              <a:t>This “</a:t>
            </a:r>
            <a:r>
              <a:rPr lang="en-US" b="1" dirty="0"/>
              <a:t>surprisal effect</a:t>
            </a:r>
            <a:r>
              <a:rPr lang="en-US" dirty="0"/>
              <a:t>” suggests that the mind constantly weighs how probable each continuation is, not just whether it is permitted by grammar.</a:t>
            </a:r>
          </a:p>
          <a:p>
            <a:br>
              <a:rPr lang="en-US" dirty="0"/>
            </a:br>
            <a:endParaRPr lang="en-US" dirty="0"/>
          </a:p>
          <a:p>
            <a:r>
              <a:rPr lang="en-US" dirty="0"/>
              <a:t>Computational models confirmed this pattern.</a:t>
            </a:r>
          </a:p>
          <a:p>
            <a:r>
              <a:rPr lang="en-US" dirty="0"/>
              <a:t>Statistical parsers that estimate word-by-word probabilities could predict human reading times with remarkable accuracy.</a:t>
            </a:r>
          </a:p>
          <a:p>
            <a:r>
              <a:rPr lang="en-US" dirty="0"/>
              <a:t>Such models treated comprehension as </a:t>
            </a:r>
            <a:r>
              <a:rPr lang="en-US" b="1" dirty="0"/>
              <a:t>incremental inference</a:t>
            </a:r>
            <a:r>
              <a:rPr lang="en-US" dirty="0"/>
              <a:t>—combining syntax, meaning, and experience to update expectations with each new word.</a:t>
            </a:r>
          </a:p>
          <a:p>
            <a:r>
              <a:rPr lang="en-US" dirty="0"/>
              <a:t>Parsing, from this view, is not rule-following but probabilistic hypothesis testing.</a:t>
            </a:r>
          </a:p>
          <a:p>
            <a:br>
              <a:rPr lang="en-US" dirty="0"/>
            </a:br>
            <a:endParaRPr lang="en-US" dirty="0"/>
          </a:p>
          <a:p>
            <a:r>
              <a:rPr lang="en-US" dirty="0"/>
              <a:t>Still, supporters of symbolic grammar note that probability alone cannot explain all aspects of sentence understanding.</a:t>
            </a:r>
          </a:p>
          <a:p>
            <a:r>
              <a:rPr lang="en-US" dirty="0"/>
              <a:t>People can parse sentences they’ve never heard before, and they recover from ambiguity using deep structural cues, not just frequency.</a:t>
            </a:r>
          </a:p>
          <a:p>
            <a:r>
              <a:rPr lang="en-US" dirty="0"/>
              <a:t>Most researchers now agree that comprehension blends both forces: an underlying grammar constrains possibilities, while experience guides expectations.</a:t>
            </a:r>
          </a:p>
          <a:p>
            <a:r>
              <a:rPr lang="en-US" dirty="0"/>
              <a:t>Language understanding, like language learning, may depend on the dynamic interplay between structure and prediction.</a:t>
            </a:r>
          </a:p>
        </p:txBody>
      </p:sp>
      <p:sp>
        <p:nvSpPr>
          <p:cNvPr id="4" name="Slide Number Placeholder 3">
            <a:extLst>
              <a:ext uri="{FF2B5EF4-FFF2-40B4-BE49-F238E27FC236}">
                <a16:creationId xmlns:a16="http://schemas.microsoft.com/office/drawing/2014/main" id="{86085537-4BA0-7206-B59F-1CA1FE467702}"/>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096361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8244-C8F2-9B97-3BC7-DF28A3DB9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185FC-7160-6159-A78B-751875AD7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4B432-884F-AB57-1D26-CF0086C7E80A}"/>
              </a:ext>
            </a:extLst>
          </p:cNvPr>
          <p:cNvSpPr>
            <a:spLocks noGrp="1"/>
          </p:cNvSpPr>
          <p:nvPr>
            <p:ph type="body" idx="1"/>
          </p:nvPr>
        </p:nvSpPr>
        <p:spPr/>
        <p:txBody>
          <a:bodyPr/>
          <a:lstStyle/>
          <a:p>
            <a:r>
              <a:rPr lang="en-US" dirty="0"/>
              <a:t>Children acquire thousands of words in just a few years—often after hearing them once or twice.</a:t>
            </a:r>
          </a:p>
          <a:p>
            <a:r>
              <a:rPr lang="en-US" dirty="0"/>
              <a:t>This </a:t>
            </a:r>
            <a:r>
              <a:rPr lang="en-US" b="1" dirty="0"/>
              <a:t>fast mapping</a:t>
            </a:r>
            <a:r>
              <a:rPr lang="en-US" dirty="0"/>
              <a:t> ability seems almost magical: after a single exposure, toddlers can connect a novel word to its referent and remember it for days.</a:t>
            </a:r>
          </a:p>
          <a:p>
            <a:r>
              <a:rPr lang="en-US" dirty="0"/>
              <a:t>Some researchers argue that such speed points to </a:t>
            </a:r>
            <a:r>
              <a:rPr lang="en-US" b="1" dirty="0"/>
              <a:t>innate constraints</a:t>
            </a:r>
            <a:r>
              <a:rPr lang="en-US" dirty="0"/>
              <a:t>—built-in expectations about how words map onto the world.</a:t>
            </a:r>
          </a:p>
          <a:p>
            <a:r>
              <a:rPr lang="en-US" dirty="0"/>
              <a:t>These biases, like the “whole-object” or “taxonomic” assumptions, help narrow infinite possibilities to a manageable few.</a:t>
            </a:r>
          </a:p>
          <a:p>
            <a:endParaRPr lang="en-US" dirty="0"/>
          </a:p>
          <a:p>
            <a:r>
              <a:rPr lang="en-US" dirty="0"/>
              <a:t>But others find that children can achieve the same results through </a:t>
            </a:r>
            <a:r>
              <a:rPr lang="en-US" b="1" dirty="0"/>
              <a:t>statistical inference</a:t>
            </a:r>
            <a:r>
              <a:rPr lang="en-US" dirty="0"/>
              <a:t>.</a:t>
            </a:r>
          </a:p>
          <a:p>
            <a:r>
              <a:rPr lang="en-US" dirty="0"/>
              <a:t>In studies by </a:t>
            </a:r>
            <a:r>
              <a:rPr lang="en-US" b="1" dirty="0"/>
              <a:t>Smith and Yu</a:t>
            </a:r>
            <a:r>
              <a:rPr lang="en-US" dirty="0"/>
              <a:t>, learners tracked which words co-occurred with which objects across scenes.</a:t>
            </a:r>
          </a:p>
          <a:p>
            <a:r>
              <a:rPr lang="en-US" dirty="0"/>
              <a:t>Even without explicit cues, they inferred correct mappings simply by aggregating probabilistic evidence.</a:t>
            </a:r>
          </a:p>
          <a:p>
            <a:r>
              <a:rPr lang="en-US" dirty="0"/>
              <a:t>This suggests that apparent insight may emerge from domain-general learning mechanisms tuned to structure in the input.</a:t>
            </a:r>
          </a:p>
          <a:p>
            <a:endParaRPr lang="en-US" dirty="0"/>
          </a:p>
          <a:p>
            <a:r>
              <a:rPr lang="en-US" dirty="0"/>
              <a:t>Context and social cues make the process even faster.</a:t>
            </a:r>
          </a:p>
          <a:p>
            <a:r>
              <a:rPr lang="en-US" dirty="0"/>
              <a:t>Children use contrast (“not the blue one”), gaze direction, and communicative intent to refine guesses.</a:t>
            </a:r>
          </a:p>
          <a:p>
            <a:r>
              <a:rPr lang="en-US" dirty="0"/>
              <a:t>A single experience often carries multiple layers of evidence—perceptual, pragmatic, and linguistic—that jointly point to meaning.</a:t>
            </a:r>
          </a:p>
          <a:p>
            <a:r>
              <a:rPr lang="en-US" dirty="0"/>
              <a:t>Fast mapping, then, may be the visible result of many interacting skills operating beneath awareness.</a:t>
            </a:r>
          </a:p>
          <a:p>
            <a:endParaRPr lang="en-US" dirty="0"/>
          </a:p>
          <a:p>
            <a:r>
              <a:rPr lang="en-US" dirty="0"/>
              <a:t>Most researchers now see word learning as a </a:t>
            </a:r>
            <a:r>
              <a:rPr lang="en-US" b="1" dirty="0"/>
              <a:t>hybrid system</a:t>
            </a:r>
            <a:r>
              <a:rPr lang="en-US" dirty="0"/>
              <a:t>.</a:t>
            </a:r>
          </a:p>
          <a:p>
            <a:r>
              <a:rPr lang="en-US" dirty="0"/>
              <a:t>Innate expectations constrain the hypothesis space, while experience and social context fill it in.</a:t>
            </a:r>
          </a:p>
          <a:p>
            <a:r>
              <a:rPr lang="en-US" dirty="0"/>
              <a:t>What looks like instant insight may in fact be the culmination of a powerful, predictive learner—one that unites constraint, computation, and curiosity.</a:t>
            </a:r>
          </a:p>
        </p:txBody>
      </p:sp>
      <p:sp>
        <p:nvSpPr>
          <p:cNvPr id="4" name="Slide Number Placeholder 3">
            <a:extLst>
              <a:ext uri="{FF2B5EF4-FFF2-40B4-BE49-F238E27FC236}">
                <a16:creationId xmlns:a16="http://schemas.microsoft.com/office/drawing/2014/main" id="{B826F5B1-5888-990B-2BE8-ECD87ADC4E30}"/>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44536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C2F9-40AF-D483-7CBE-54C99294D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69D82-8467-9BD8-C15C-8A3464A4B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BCF7E-935F-6AEF-CA9E-EFE2436A6EF4}"/>
              </a:ext>
            </a:extLst>
          </p:cNvPr>
          <p:cNvSpPr>
            <a:spLocks noGrp="1"/>
          </p:cNvSpPr>
          <p:nvPr>
            <p:ph type="body" idx="1"/>
          </p:nvPr>
        </p:nvSpPr>
        <p:spPr/>
        <p:txBody>
          <a:bodyPr/>
          <a:lstStyle/>
          <a:p>
            <a:r>
              <a:rPr lang="en-US" dirty="0"/>
              <a:t>Across the world’s 7,000 languages, word order varies enormously—yet not randomly.</a:t>
            </a:r>
          </a:p>
          <a:p>
            <a:r>
              <a:rPr lang="en-US" dirty="0"/>
              <a:t>Most languages place the subject before the object, and certain combinations recur far more often than others.</a:t>
            </a:r>
          </a:p>
          <a:p>
            <a:r>
              <a:rPr lang="en-US" dirty="0"/>
              <a:t>In the 1960s, linguist </a:t>
            </a:r>
            <a:r>
              <a:rPr lang="en-US" b="1" dirty="0"/>
              <a:t>Joseph Greenberg</a:t>
            </a:r>
            <a:r>
              <a:rPr lang="en-US" dirty="0"/>
              <a:t> cataloged these patterns, proposing that they reveal deep </a:t>
            </a:r>
            <a:r>
              <a:rPr lang="en-US" b="1" dirty="0"/>
              <a:t>universals of human grammar</a:t>
            </a:r>
            <a:r>
              <a:rPr lang="en-US" dirty="0"/>
              <a:t>.</a:t>
            </a:r>
          </a:p>
          <a:p>
            <a:r>
              <a:rPr lang="en-US" dirty="0"/>
              <a:t>Chomsky and others took such regularities as evidence that all languages draw from a common innate blueprint.</a:t>
            </a:r>
          </a:p>
          <a:p>
            <a:endParaRPr lang="en-US" dirty="0"/>
          </a:p>
          <a:p>
            <a:r>
              <a:rPr lang="en-US" dirty="0"/>
              <a:t>But later work suggested that these patterns might arise from </a:t>
            </a:r>
            <a:r>
              <a:rPr lang="en-US" b="1" dirty="0"/>
              <a:t>cultural and cognitive pressures</a:t>
            </a:r>
            <a:r>
              <a:rPr lang="en-US" dirty="0"/>
              <a:t>, not from fixed mental rules.</a:t>
            </a:r>
          </a:p>
          <a:p>
            <a:r>
              <a:rPr lang="en-US" dirty="0"/>
              <a:t>Languages evolve through generations of speakers, adapting to how humans process and learn.</a:t>
            </a:r>
          </a:p>
          <a:p>
            <a:r>
              <a:rPr lang="en-US" dirty="0"/>
              <a:t>Orders that make parsing easier or reduce ambiguity tend to persist; rare or inefficient ones fade.</a:t>
            </a:r>
          </a:p>
          <a:p>
            <a:r>
              <a:rPr lang="en-US" dirty="0"/>
              <a:t>From this view, universals emerge through </a:t>
            </a:r>
            <a:r>
              <a:rPr lang="en-US" b="1" dirty="0"/>
              <a:t>iterated learning</a:t>
            </a:r>
            <a:r>
              <a:rPr lang="en-US" dirty="0"/>
              <a:t> and </a:t>
            </a:r>
            <a:r>
              <a:rPr lang="en-US" b="1" dirty="0"/>
              <a:t>processing optimization</a:t>
            </a:r>
            <a:r>
              <a:rPr lang="en-US" dirty="0"/>
              <a:t>, not genetic programming.</a:t>
            </a:r>
          </a:p>
          <a:p>
            <a:endParaRPr lang="en-US" dirty="0"/>
          </a:p>
          <a:p>
            <a:r>
              <a:rPr lang="en-US" dirty="0"/>
              <a:t>Computational models support this adaptive account.</a:t>
            </a:r>
          </a:p>
          <a:p>
            <a:r>
              <a:rPr lang="en-US" dirty="0"/>
              <a:t>When artificial agents are trained to communicate efficiently, stable patterns of word order emerge spontaneously.</a:t>
            </a:r>
          </a:p>
          <a:p>
            <a:r>
              <a:rPr lang="en-US" dirty="0"/>
              <a:t>These simulated “languages” favor predictable, easy-to-learn structures that resemble those in real human languages.</a:t>
            </a:r>
          </a:p>
          <a:p>
            <a:r>
              <a:rPr lang="en-US" dirty="0"/>
              <a:t>Grammar, it seems, can evolve through usage and transmission alone.</a:t>
            </a:r>
          </a:p>
          <a:p>
            <a:endParaRPr lang="en-US" dirty="0"/>
          </a:p>
          <a:p>
            <a:r>
              <a:rPr lang="en-US" dirty="0"/>
              <a:t>The typology debate thus extends the symbolic vs. learning divide from individuals to cultures.</a:t>
            </a:r>
          </a:p>
          <a:p>
            <a:r>
              <a:rPr lang="en-US" dirty="0"/>
              <a:t>Universal Grammar sees linguistic patterns as reflections of the brain’s design; usage-based theories see them as products of human history and communication.</a:t>
            </a:r>
          </a:p>
          <a:p>
            <a:r>
              <a:rPr lang="en-US" dirty="0"/>
              <a:t>Either way, the striking regularities across languages remind us that language is not just invented—it is continually shaped by minds, memory, and interaction over time.</a:t>
            </a:r>
          </a:p>
        </p:txBody>
      </p:sp>
      <p:sp>
        <p:nvSpPr>
          <p:cNvPr id="4" name="Slide Number Placeholder 3">
            <a:extLst>
              <a:ext uri="{FF2B5EF4-FFF2-40B4-BE49-F238E27FC236}">
                <a16:creationId xmlns:a16="http://schemas.microsoft.com/office/drawing/2014/main" id="{F2848318-18C2-4858-4BA4-DE9636676E5B}"/>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44428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F7466-45A3-D726-5E63-EFC939F51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DF4A8-75E7-D5EC-015F-CA2FB9B7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DC793-B003-BD35-4243-BD8E00B19429}"/>
              </a:ext>
            </a:extLst>
          </p:cNvPr>
          <p:cNvSpPr>
            <a:spLocks noGrp="1"/>
          </p:cNvSpPr>
          <p:nvPr>
            <p:ph type="body" idx="1"/>
          </p:nvPr>
        </p:nvSpPr>
        <p:spPr/>
        <p:txBody>
          <a:bodyPr/>
          <a:lstStyle/>
          <a:p>
            <a:r>
              <a:rPr lang="en-US" dirty="0"/>
              <a:t>Even when grammar and vocabulary are clear, speakers often mean something beyond their literal words.</a:t>
            </a:r>
          </a:p>
          <a:p>
            <a:r>
              <a:rPr lang="en-US" dirty="0"/>
              <a:t>When someone says, “Can you pass the salt?”, we don’t answer “yes”—we hand them the salt.</a:t>
            </a:r>
          </a:p>
          <a:p>
            <a:r>
              <a:rPr lang="en-US" dirty="0"/>
              <a:t>Interpreting this correctly requires recognizing </a:t>
            </a:r>
            <a:r>
              <a:rPr lang="en-US" i="1" dirty="0"/>
              <a:t>intent</a:t>
            </a:r>
            <a:r>
              <a:rPr lang="en-US" dirty="0"/>
              <a:t>, not just processing syntax.</a:t>
            </a:r>
          </a:p>
          <a:p>
            <a:r>
              <a:rPr lang="en-US" dirty="0"/>
              <a:t>This ability to infer what another person means rather than what they say lies at the heart of </a:t>
            </a:r>
            <a:r>
              <a:rPr lang="en-US" b="1" dirty="0"/>
              <a:t>pragmatics</a:t>
            </a:r>
            <a:r>
              <a:rPr lang="en-US" dirty="0"/>
              <a:t>.</a:t>
            </a:r>
          </a:p>
          <a:p>
            <a:endParaRPr lang="en-US" dirty="0"/>
          </a:p>
          <a:p>
            <a:r>
              <a:rPr lang="en-US" dirty="0"/>
              <a:t>One view holds that pragmatic understanding depends on our general capacity for </a:t>
            </a:r>
            <a:r>
              <a:rPr lang="en-US" b="1" dirty="0"/>
              <a:t>Theory of Mind</a:t>
            </a:r>
            <a:r>
              <a:rPr lang="en-US" dirty="0"/>
              <a:t>—the ability to represent others’ beliefs, desires, and goals.</a:t>
            </a:r>
          </a:p>
          <a:p>
            <a:r>
              <a:rPr lang="en-US" dirty="0"/>
              <a:t>According to </a:t>
            </a:r>
            <a:r>
              <a:rPr lang="en-US" b="1" dirty="0"/>
              <a:t>Relevance Theory</a:t>
            </a:r>
            <a:r>
              <a:rPr lang="en-US" dirty="0"/>
              <a:t> (Sperber &amp; Wilson), listeners constantly infer the speaker’s intended meaning by balancing effort and informativeness.</a:t>
            </a:r>
          </a:p>
          <a:p>
            <a:r>
              <a:rPr lang="en-US" dirty="0"/>
              <a:t>Children’s success on false-belief tasks predicts their pragmatic understanding, suggesting that both rely on shared cognitive mechanisms.</a:t>
            </a:r>
          </a:p>
          <a:p>
            <a:r>
              <a:rPr lang="en-US" dirty="0"/>
              <a:t>From this perspective, language comprehension is fundamentally an act of </a:t>
            </a:r>
            <a:r>
              <a:rPr lang="en-US" b="1" dirty="0"/>
              <a:t>mindreading</a:t>
            </a:r>
            <a:r>
              <a:rPr lang="en-US" dirty="0"/>
              <a:t>.</a:t>
            </a:r>
          </a:p>
          <a:p>
            <a:endParaRPr lang="en-US" dirty="0"/>
          </a:p>
          <a:p>
            <a:r>
              <a:rPr lang="en-US" dirty="0"/>
              <a:t>But pragmatics is not only about interpreting meaning—it’s also about </a:t>
            </a:r>
            <a:r>
              <a:rPr lang="en-US" b="1" dirty="0"/>
              <a:t>producing</a:t>
            </a:r>
            <a:r>
              <a:rPr lang="en-US" dirty="0"/>
              <a:t> it effectively.</a:t>
            </a:r>
          </a:p>
          <a:p>
            <a:r>
              <a:rPr lang="en-US" dirty="0"/>
              <a:t>The concept of </a:t>
            </a:r>
            <a:r>
              <a:rPr lang="en-US" b="1" dirty="0"/>
              <a:t>audience design</a:t>
            </a:r>
            <a:r>
              <a:rPr lang="en-US" dirty="0"/>
              <a:t> proposes that speakers actively tailor what they say for their listener’s needs.</a:t>
            </a:r>
          </a:p>
          <a:p>
            <a:r>
              <a:rPr lang="en-US" dirty="0"/>
              <a:t>We choose words, detail, and tone based on what we believe the listener already knows.</a:t>
            </a:r>
          </a:p>
          <a:p>
            <a:r>
              <a:rPr lang="en-US" dirty="0"/>
              <a:t>For example, we might say “the red mug” to a friend but “Jon’s favorite mug” to a new lab mate, adjusting for shared knowledge.</a:t>
            </a:r>
          </a:p>
          <a:p>
            <a:r>
              <a:rPr lang="en-US" dirty="0"/>
              <a:t>This adaptation requires both social reasoning and real-time inference about the listener’s perspective.</a:t>
            </a:r>
          </a:p>
          <a:p>
            <a:endParaRPr lang="en-US" dirty="0"/>
          </a:p>
          <a:p>
            <a:r>
              <a:rPr lang="en-US" dirty="0"/>
              <a:t>Whether audience design reflects a distinct linguistic ability or a general social strategy remains debated.</a:t>
            </a:r>
          </a:p>
          <a:p>
            <a:r>
              <a:rPr lang="en-US" dirty="0"/>
              <a:t>Some evidence suggests speakers automatically simplify or elaborate speech depending on context; others find this adjustment to be effortful and inconsistent.</a:t>
            </a:r>
          </a:p>
          <a:p>
            <a:r>
              <a:rPr lang="en-US" dirty="0"/>
              <a:t>Either way, it shows that language production, like comprehension, is guided by predictions about </a:t>
            </a:r>
            <a:r>
              <a:rPr lang="en-US" i="1" dirty="0"/>
              <a:t>how minds connect</a:t>
            </a:r>
            <a:r>
              <a:rPr lang="en-US" dirty="0"/>
              <a:t>.</a:t>
            </a:r>
          </a:p>
          <a:p>
            <a:r>
              <a:rPr lang="en-US" dirty="0"/>
              <a:t>Communication succeeds when both sides model each other accurately.</a:t>
            </a:r>
            <a:br>
              <a:rPr lang="en-US" dirty="0"/>
            </a:br>
            <a:endParaRPr lang="en-US" dirty="0"/>
          </a:p>
          <a:p>
            <a:r>
              <a:rPr lang="en-US" dirty="0"/>
              <a:t>Most modern accounts now see pragmatics as the meeting point of language and social cognition.</a:t>
            </a:r>
          </a:p>
          <a:p>
            <a:r>
              <a:rPr lang="en-US" dirty="0"/>
              <a:t>It draws on the same mechanisms used for empathy and prediction but channels them through structured linguistic conventions.</a:t>
            </a:r>
          </a:p>
          <a:p>
            <a:r>
              <a:rPr lang="en-US" dirty="0"/>
              <a:t>Understanding and producing meaning require an ongoing negotiation between what is said, what is intended, and what is understood—</a:t>
            </a:r>
          </a:p>
          <a:p>
            <a:r>
              <a:rPr lang="en-US" dirty="0"/>
              <a:t>a dance of minds that turns speech into shared thought.</a:t>
            </a:r>
          </a:p>
        </p:txBody>
      </p:sp>
      <p:sp>
        <p:nvSpPr>
          <p:cNvPr id="4" name="Slide Number Placeholder 3">
            <a:extLst>
              <a:ext uri="{FF2B5EF4-FFF2-40B4-BE49-F238E27FC236}">
                <a16:creationId xmlns:a16="http://schemas.microsoft.com/office/drawing/2014/main" id="{E880971D-8945-F559-3A4B-42CA625A1581}"/>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202901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C902-48F7-5094-82E9-05ED4B48E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DD24A-2B70-9AD7-BCDD-339CB1894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8FF42-FBD5-0A0B-F1C2-CF93502C7B38}"/>
              </a:ext>
            </a:extLst>
          </p:cNvPr>
          <p:cNvSpPr>
            <a:spLocks noGrp="1"/>
          </p:cNvSpPr>
          <p:nvPr>
            <p:ph type="body" idx="1"/>
          </p:nvPr>
        </p:nvSpPr>
        <p:spPr/>
        <p:txBody>
          <a:bodyPr/>
          <a:lstStyle/>
          <a:p>
            <a:r>
              <a:rPr lang="en-US" dirty="0"/>
              <a:t>Bilingualism provides a natural test of how flexible the language system really is.</a:t>
            </a:r>
          </a:p>
          <a:p>
            <a:r>
              <a:rPr lang="en-US" dirty="0"/>
              <a:t>If grammar is hardwired and universal, managing two languages should involve switching between two separate, stable systems.</a:t>
            </a:r>
          </a:p>
          <a:p>
            <a:r>
              <a:rPr lang="en-US" dirty="0"/>
              <a:t>If language is experience-based, the two systems should </a:t>
            </a:r>
            <a:r>
              <a:rPr lang="en-US" b="1" dirty="0"/>
              <a:t>interact</a:t>
            </a:r>
            <a:r>
              <a:rPr lang="en-US" dirty="0"/>
              <a:t>, shaping and reshaping each other through use.</a:t>
            </a:r>
          </a:p>
          <a:p>
            <a:r>
              <a:rPr lang="en-US" dirty="0"/>
              <a:t>Decades of research now show that bilinguals provide evidence for both.</a:t>
            </a:r>
            <a:br>
              <a:rPr lang="en-US" dirty="0"/>
            </a:br>
            <a:endParaRPr lang="en-US" dirty="0"/>
          </a:p>
          <a:p>
            <a:r>
              <a:rPr lang="en-US" dirty="0"/>
              <a:t>Speakers often experience </a:t>
            </a:r>
            <a:r>
              <a:rPr lang="en-US" b="1" dirty="0"/>
              <a:t>cross-linguistic influence</a:t>
            </a:r>
            <a:r>
              <a:rPr lang="en-US" dirty="0"/>
              <a:t>—patterns from one language subtly affecting another.</a:t>
            </a:r>
          </a:p>
          <a:p>
            <a:r>
              <a:rPr lang="en-US" dirty="0"/>
              <a:t>Spanish–English speakers might say “explain me this” under influence from </a:t>
            </a:r>
            <a:r>
              <a:rPr lang="en-US" i="1" dirty="0" err="1"/>
              <a:t>explicarme</a:t>
            </a:r>
            <a:r>
              <a:rPr lang="en-US" dirty="0"/>
              <a:t>, or adapt word order to match the other language’s rhythm.</a:t>
            </a:r>
          </a:p>
          <a:p>
            <a:r>
              <a:rPr lang="en-US" dirty="0"/>
              <a:t>These blending effects show that grammatical representations are not sealed modules but </a:t>
            </a:r>
            <a:r>
              <a:rPr lang="en-US" b="1" dirty="0"/>
              <a:t>dynamic networks</a:t>
            </a:r>
            <a:r>
              <a:rPr lang="en-US" dirty="0"/>
              <a:t> tuned by exposure.</a:t>
            </a:r>
          </a:p>
          <a:p>
            <a:r>
              <a:rPr lang="en-US" dirty="0"/>
              <a:t>The same brain can accommodate overlapping structures without confusion.</a:t>
            </a:r>
          </a:p>
          <a:p>
            <a:endParaRPr lang="en-US" dirty="0"/>
          </a:p>
          <a:p>
            <a:r>
              <a:rPr lang="en-US" dirty="0"/>
              <a:t>At the same time, bilinguals maintain </a:t>
            </a:r>
            <a:r>
              <a:rPr lang="en-US" b="1" dirty="0"/>
              <a:t>separate control systems</a:t>
            </a:r>
            <a:r>
              <a:rPr lang="en-US" dirty="0"/>
              <a:t> that let them inhibit one language while using another.</a:t>
            </a:r>
          </a:p>
          <a:p>
            <a:r>
              <a:rPr lang="en-US" dirty="0"/>
              <a:t>Neuroimaging and behavioral data show enhanced executive control—greater ability to switch tasks and ignore interference.</a:t>
            </a:r>
          </a:p>
          <a:p>
            <a:r>
              <a:rPr lang="en-US" dirty="0"/>
              <a:t>This suggests that even if language structures interact, the mind still keeps track of which system to apply.</a:t>
            </a:r>
          </a:p>
          <a:p>
            <a:r>
              <a:rPr lang="en-US" dirty="0"/>
              <a:t>Flexibility and constraint coexist within a single cognitive architecture.</a:t>
            </a:r>
          </a:p>
          <a:p>
            <a:endParaRPr lang="en-US" dirty="0"/>
          </a:p>
          <a:p>
            <a:r>
              <a:rPr lang="en-US" dirty="0"/>
              <a:t>Bilingualism therefore bridges the rule-versus-learning divide.</a:t>
            </a:r>
          </a:p>
          <a:p>
            <a:r>
              <a:rPr lang="en-US" dirty="0"/>
              <a:t>Languages are distinct enough to require structured representation, yet plastic enough to adapt through experience.</a:t>
            </a:r>
          </a:p>
          <a:p>
            <a:r>
              <a:rPr lang="en-US" dirty="0"/>
              <a:t>This dual nature may capture the essence of language itself: not a fixed code or a pure habit, but an evolving equilibrium between structure and use—sculpted by every speaker who navigates more than one world of words.</a:t>
            </a:r>
          </a:p>
        </p:txBody>
      </p:sp>
      <p:sp>
        <p:nvSpPr>
          <p:cNvPr id="4" name="Slide Number Placeholder 3">
            <a:extLst>
              <a:ext uri="{FF2B5EF4-FFF2-40B4-BE49-F238E27FC236}">
                <a16:creationId xmlns:a16="http://schemas.microsoft.com/office/drawing/2014/main" id="{08A8A065-0B9C-8530-24D2-8BD0955D79C6}"/>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2915262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20471-280F-3145-A6EC-5F3FD3EAB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A5B18-4DF1-EB2D-5C36-BF6C23292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F8449-5B52-EAAD-7DC2-C16755873B5E}"/>
              </a:ext>
            </a:extLst>
          </p:cNvPr>
          <p:cNvSpPr>
            <a:spLocks noGrp="1"/>
          </p:cNvSpPr>
          <p:nvPr>
            <p:ph type="body" idx="1"/>
          </p:nvPr>
        </p:nvSpPr>
        <p:spPr/>
        <p:txBody>
          <a:bodyPr/>
          <a:lstStyle/>
          <a:p>
            <a:r>
              <a:rPr lang="en-US" dirty="0"/>
              <a:t>Across all these debates, a pattern emerges: neither the symbolic nor the learning view tells the whole story.</a:t>
            </a:r>
          </a:p>
          <a:p>
            <a:r>
              <a:rPr lang="en-US" dirty="0"/>
              <a:t>Rules capture the systematic structure of language, but not its flexibility.</a:t>
            </a:r>
          </a:p>
          <a:p>
            <a:r>
              <a:rPr lang="en-US" dirty="0"/>
              <a:t>Learning models explain adaptation and variation, but often miss the deeper constraints that make language coherent.</a:t>
            </a:r>
          </a:p>
          <a:p>
            <a:r>
              <a:rPr lang="en-US" dirty="0"/>
              <a:t>The evidence suggests that the mind combines both—structured representations shaped and refined by experience.</a:t>
            </a:r>
            <a:br>
              <a:rPr lang="en-US" dirty="0"/>
            </a:br>
            <a:endParaRPr lang="en-US" dirty="0"/>
          </a:p>
          <a:p>
            <a:r>
              <a:rPr lang="en-US" dirty="0"/>
              <a:t>Hybrid models formalize this synthesis.</a:t>
            </a:r>
          </a:p>
          <a:p>
            <a:r>
              <a:rPr lang="en-US" b="1" dirty="0"/>
              <a:t>Dual-route theories</a:t>
            </a:r>
            <a:r>
              <a:rPr lang="en-US" dirty="0"/>
              <a:t> propose separate systems for regular and irregular patterns—rules for the predictable, memory for exceptions.</a:t>
            </a:r>
          </a:p>
          <a:p>
            <a:r>
              <a:rPr lang="en-US" b="1" dirty="0"/>
              <a:t>Probabilistic grammars</a:t>
            </a:r>
            <a:r>
              <a:rPr lang="en-US" dirty="0"/>
              <a:t> and </a:t>
            </a:r>
            <a:r>
              <a:rPr lang="en-US" b="1" dirty="0"/>
              <a:t>Bayesian models</a:t>
            </a:r>
            <a:r>
              <a:rPr lang="en-US" dirty="0"/>
              <a:t> treat syntax as a scaffold, with learned frequencies guiding how rules are applied.</a:t>
            </a:r>
          </a:p>
          <a:p>
            <a:r>
              <a:rPr lang="en-US" dirty="0"/>
              <a:t>And </a:t>
            </a:r>
            <a:r>
              <a:rPr lang="en-US" b="1" dirty="0"/>
              <a:t>connectionist frameworks</a:t>
            </a:r>
            <a:r>
              <a:rPr lang="en-US" dirty="0"/>
              <a:t> have evolved to include symbolic-like layers that handle hierarchy and compositionality.</a:t>
            </a:r>
          </a:p>
          <a:p>
            <a:r>
              <a:rPr lang="en-US" dirty="0"/>
              <a:t>Across these lines, cognitive science is converging on a middle ground: structure that learns.</a:t>
            </a:r>
            <a:br>
              <a:rPr lang="en-US" dirty="0"/>
            </a:br>
            <a:endParaRPr lang="en-US" dirty="0"/>
          </a:p>
          <a:p>
            <a:r>
              <a:rPr lang="en-US" dirty="0"/>
              <a:t>Developmental and neural evidence reinforce this integration.</a:t>
            </a:r>
          </a:p>
          <a:p>
            <a:r>
              <a:rPr lang="en-US" dirty="0"/>
              <a:t>Children start by imitating and memorizing but gradually extract abstract rules.</a:t>
            </a:r>
          </a:p>
          <a:p>
            <a:r>
              <a:rPr lang="en-US" dirty="0"/>
              <a:t>Brain imaging shows overlapping regions for rule processing and associative learning, suggesting continuous interaction rather than separate modules.</a:t>
            </a:r>
          </a:p>
          <a:p>
            <a:r>
              <a:rPr lang="en-US" dirty="0"/>
              <a:t>Language, in this sense, may be the archetype of a </a:t>
            </a:r>
            <a:r>
              <a:rPr lang="en-US" b="1" dirty="0"/>
              <a:t>multi-level cognitive system</a:t>
            </a:r>
            <a:r>
              <a:rPr lang="en-US" dirty="0"/>
              <a:t>—one that learns its own rules through use.</a:t>
            </a:r>
          </a:p>
          <a:p>
            <a:endParaRPr lang="en-US" dirty="0"/>
          </a:p>
          <a:p>
            <a:r>
              <a:rPr lang="en-US" dirty="0"/>
              <a:t>So the central question has shifted.</a:t>
            </a:r>
          </a:p>
          <a:p>
            <a:r>
              <a:rPr lang="en-US" dirty="0"/>
              <a:t>It is no longer “rules or learning?” but “how do rules </a:t>
            </a:r>
            <a:r>
              <a:rPr lang="en-US" i="1" dirty="0"/>
              <a:t>emerge</a:t>
            </a:r>
            <a:r>
              <a:rPr lang="en-US" dirty="0"/>
              <a:t> from learning, and how does learning </a:t>
            </a:r>
            <a:r>
              <a:rPr lang="en-US" i="1" dirty="0"/>
              <a:t>depend</a:t>
            </a:r>
            <a:r>
              <a:rPr lang="en-US" dirty="0"/>
              <a:t> on rules?”</a:t>
            </a:r>
          </a:p>
          <a:p>
            <a:r>
              <a:rPr lang="en-US" dirty="0"/>
              <a:t>Understanding that relationship connects the study of language to broader principles of cognition—how structured thought arises from experience.</a:t>
            </a:r>
          </a:p>
          <a:p>
            <a:r>
              <a:rPr lang="en-US" dirty="0"/>
              <a:t>That insight will guide our final lecture on this topic, where we turn to the </a:t>
            </a:r>
            <a:r>
              <a:rPr lang="en-US" b="1" dirty="0"/>
              <a:t>brain systems</a:t>
            </a:r>
            <a:r>
              <a:rPr lang="en-US" dirty="0"/>
              <a:t> that implement these intertwined processes.</a:t>
            </a:r>
          </a:p>
        </p:txBody>
      </p:sp>
      <p:sp>
        <p:nvSpPr>
          <p:cNvPr id="4" name="Slide Number Placeholder 3">
            <a:extLst>
              <a:ext uri="{FF2B5EF4-FFF2-40B4-BE49-F238E27FC236}">
                <a16:creationId xmlns:a16="http://schemas.microsoft.com/office/drawing/2014/main" id="{8A8E5404-B6F3-1A6C-E27E-A44803AB0E85}"/>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2127004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8E9AF-555F-D097-6F13-BE2304FF2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A1AF3-95E9-9156-83ED-C90B5209AB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F302E-B56D-CEB0-CC19-F37B8FF6FD9D}"/>
              </a:ext>
            </a:extLst>
          </p:cNvPr>
          <p:cNvSpPr>
            <a:spLocks noGrp="1"/>
          </p:cNvSpPr>
          <p:nvPr>
            <p:ph type="body" idx="1"/>
          </p:nvPr>
        </p:nvSpPr>
        <p:spPr/>
        <p:txBody>
          <a:bodyPr/>
          <a:lstStyle/>
          <a:p>
            <a:r>
              <a:rPr lang="en-US" dirty="0"/>
              <a:t>Even after seventy years of research, the core mysteries of language remain open.</a:t>
            </a:r>
          </a:p>
          <a:p>
            <a:r>
              <a:rPr lang="en-US" dirty="0"/>
              <a:t>We now understand much about how grammar and learning interact, </a:t>
            </a:r>
          </a:p>
          <a:p>
            <a:r>
              <a:rPr lang="en-US" dirty="0"/>
              <a:t>	but less about how language interfaces with thought.</a:t>
            </a:r>
          </a:p>
          <a:p>
            <a:r>
              <a:rPr lang="en-US" dirty="0"/>
              <a:t>Does speaking a particular language shape how we perceive, reason, and remember the world?</a:t>
            </a:r>
          </a:p>
          <a:p>
            <a:r>
              <a:rPr lang="en-US" dirty="0"/>
              <a:t>Or do all humans share a common conceptual framework that language merely labels?</a:t>
            </a:r>
          </a:p>
          <a:p>
            <a:r>
              <a:rPr lang="en-US" dirty="0"/>
              <a:t>This enduring </a:t>
            </a:r>
            <a:r>
              <a:rPr lang="en-US" b="1" dirty="0"/>
              <a:t>language-and-thought debate</a:t>
            </a:r>
          </a:p>
          <a:p>
            <a:r>
              <a:rPr lang="en-US" b="1" dirty="0"/>
              <a:t>	</a:t>
            </a:r>
            <a:r>
              <a:rPr lang="en-US" dirty="0"/>
              <a:t>—from Sapir and Whorf to modern cross-linguistic research</a:t>
            </a:r>
          </a:p>
          <a:p>
            <a:r>
              <a:rPr lang="en-US" dirty="0"/>
              <a:t>	—remains central to cognitive science.</a:t>
            </a:r>
          </a:p>
          <a:p>
            <a:endParaRPr lang="en-US" dirty="0"/>
          </a:p>
          <a:p>
            <a:r>
              <a:rPr lang="en-US" dirty="0"/>
              <a:t>Current research also examines language in broader context.</a:t>
            </a:r>
          </a:p>
          <a:p>
            <a:r>
              <a:rPr lang="en-US" dirty="0"/>
              <a:t>How do listeners use memory and prediction to interpret conversation in real time?</a:t>
            </a:r>
          </a:p>
          <a:p>
            <a:r>
              <a:rPr lang="en-US" dirty="0"/>
              <a:t>How do bilinguals or signers mentally organize multiple linguistic systems?</a:t>
            </a:r>
          </a:p>
          <a:p>
            <a:r>
              <a:rPr lang="en-US" dirty="0"/>
              <a:t>And how do languages evolve and diversify while still reflecting shared human constraints?</a:t>
            </a:r>
          </a:p>
          <a:p>
            <a:endParaRPr lang="en-US" dirty="0"/>
          </a:p>
          <a:p>
            <a:r>
              <a:rPr lang="en-US" dirty="0"/>
              <a:t>New tools continue to expand these frontiers.</a:t>
            </a:r>
          </a:p>
          <a:p>
            <a:r>
              <a:rPr lang="en-US" dirty="0"/>
              <a:t>Neuroimaging and computational modeling reveal </a:t>
            </a:r>
          </a:p>
          <a:p>
            <a:r>
              <a:rPr lang="en-US" dirty="0"/>
              <a:t>	that linguistic processes draw on distributed networks, not isolated centers.</a:t>
            </a:r>
          </a:p>
          <a:p>
            <a:r>
              <a:rPr lang="en-US" dirty="0"/>
              <a:t>Large-scale cross-cultural studies are testing how linguistic diversity maps onto cognitive diversity.</a:t>
            </a:r>
          </a:p>
          <a:p>
            <a:r>
              <a:rPr lang="en-US" dirty="0"/>
              <a:t>And models of large language systems invite new comparisons between human learning and artificial prediction.</a:t>
            </a:r>
          </a:p>
          <a:p>
            <a:endParaRPr lang="en-US" dirty="0"/>
          </a:p>
          <a:p>
            <a:r>
              <a:rPr lang="en-US" dirty="0"/>
              <a:t>What unites all these efforts is a single goal: to understand </a:t>
            </a:r>
            <a:r>
              <a:rPr lang="en-US" b="1" dirty="0"/>
              <a:t>how language makes thought visible</a:t>
            </a:r>
            <a:r>
              <a:rPr lang="en-US" dirty="0"/>
              <a:t>.</a:t>
            </a:r>
          </a:p>
          <a:p>
            <a:r>
              <a:rPr lang="en-US" dirty="0"/>
              <a:t>It is both a cognitive system and a social instrument, bridging private minds and shared meaning.</a:t>
            </a:r>
          </a:p>
          <a:p>
            <a:r>
              <a:rPr lang="en-US" dirty="0"/>
              <a:t>In our next lecture, we turn from theory to implementation</a:t>
            </a:r>
          </a:p>
          <a:p>
            <a:r>
              <a:rPr lang="en-US" dirty="0"/>
              <a:t>	—to how neural circuits and networks make this extraordinary system possible.</a:t>
            </a:r>
          </a:p>
        </p:txBody>
      </p:sp>
      <p:sp>
        <p:nvSpPr>
          <p:cNvPr id="4" name="Slide Number Placeholder 3">
            <a:extLst>
              <a:ext uri="{FF2B5EF4-FFF2-40B4-BE49-F238E27FC236}">
                <a16:creationId xmlns:a16="http://schemas.microsoft.com/office/drawing/2014/main" id="{052E55B5-0FB8-F62D-A1A2-985B3DB59A22}"/>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2690017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Today we explored how the human mind does language</a:t>
            </a:r>
          </a:p>
          <a:p>
            <a:r>
              <a:rPr lang="en-US" dirty="0"/>
              <a:t>	—moving from historical theories to the evidence that tests them.</a:t>
            </a:r>
          </a:p>
          <a:p>
            <a:r>
              <a:rPr lang="en-US" dirty="0"/>
              <a:t>We began with Skinner’s learning-by-reinforcement view and Chomsky’s critique </a:t>
            </a:r>
          </a:p>
          <a:p>
            <a:r>
              <a:rPr lang="en-US" dirty="0"/>
              <a:t>	that introduced the idea of innate mental grammar.</a:t>
            </a:r>
          </a:p>
          <a:p>
            <a:r>
              <a:rPr lang="en-US" dirty="0"/>
              <a:t>We then saw how connectionism, statistical learning, </a:t>
            </a:r>
          </a:p>
          <a:p>
            <a:r>
              <a:rPr lang="en-US" dirty="0"/>
              <a:t>	and social-cognitive accounts reframed language as an emergent system</a:t>
            </a:r>
          </a:p>
          <a:p>
            <a:r>
              <a:rPr lang="en-US" dirty="0"/>
              <a:t>	—one that learns structure from use, guided by interaction and intention.</a:t>
            </a:r>
          </a:p>
          <a:p>
            <a:endParaRPr lang="en-US" dirty="0"/>
          </a:p>
          <a:p>
            <a:r>
              <a:rPr lang="en-US" dirty="0"/>
              <a:t>Across the empirical debates, a consistent theme emerged: </a:t>
            </a:r>
            <a:r>
              <a:rPr lang="en-US" b="1" dirty="0"/>
              <a:t>rules and learning are not rivals, but partners.</a:t>
            </a:r>
            <a:endParaRPr lang="en-US" dirty="0"/>
          </a:p>
          <a:p>
            <a:r>
              <a:rPr lang="en-US" dirty="0"/>
              <a:t>Children, bilinguals, and even neural networks reveal that linguistic knowledge is both structured and adaptive</a:t>
            </a:r>
          </a:p>
          <a:p>
            <a:r>
              <a:rPr lang="en-US" dirty="0"/>
              <a:t>	—built through prediction, experience, and shared communication.</a:t>
            </a:r>
          </a:p>
          <a:p>
            <a:r>
              <a:rPr lang="en-US" dirty="0"/>
              <a:t>Language depends on brains that learn, but it also reshapes those brains through culture and use.</a:t>
            </a:r>
          </a:p>
          <a:p>
            <a:r>
              <a:rPr lang="en-US" dirty="0"/>
              <a:t>It is a cognitive system that grows from the interaction between pattern, purpose, and people.</a:t>
            </a:r>
          </a:p>
          <a:p>
            <a:endParaRPr lang="en-US" dirty="0"/>
          </a:p>
          <a:p>
            <a:r>
              <a:rPr lang="en-US" dirty="0"/>
              <a:t>Looking ahead, we’ll turn from theory to implementation</a:t>
            </a:r>
          </a:p>
          <a:p>
            <a:r>
              <a:rPr lang="en-US" dirty="0"/>
              <a:t>	—asking how these processes are realized in the brain.</a:t>
            </a:r>
          </a:p>
          <a:p>
            <a:r>
              <a:rPr lang="en-US" dirty="0"/>
              <a:t>We’ll explore how neural circuits connect sound to meaning, </a:t>
            </a:r>
          </a:p>
          <a:p>
            <a:r>
              <a:rPr lang="en-US" dirty="0"/>
              <a:t>	how language regions specialize and interact, and how plasticity allows recovery and change.</a:t>
            </a:r>
          </a:p>
          <a:p>
            <a:r>
              <a:rPr lang="en-US" dirty="0"/>
              <a:t>In tracing language from mind to brain, we’ll see how one of humanity’s most complex abilities </a:t>
            </a:r>
          </a:p>
          <a:p>
            <a:r>
              <a:rPr lang="en-US" dirty="0"/>
              <a:t>	is woven into the biology that makes thought possible.</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25</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a:t>
            </a:r>
            <a:r>
              <a:rPr lang="en-US" i="1" dirty="0"/>
              <a:t>why</a:t>
            </a:r>
            <a:r>
              <a:rPr lang="en-US" dirty="0"/>
              <a:t> language evolved—what problems it solved for early humans and how it transformed cooperation and culture.</a:t>
            </a:r>
          </a:p>
          <a:p>
            <a:r>
              <a:rPr lang="en-US" dirty="0"/>
              <a:t>We saw that language is both ancient and revolutionary: it built on primate communication but created new ways to share knowledge and imagination.</a:t>
            </a:r>
          </a:p>
          <a:p>
            <a:r>
              <a:rPr lang="en-US" dirty="0"/>
              <a:t>That lecture focused on the </a:t>
            </a:r>
            <a:r>
              <a:rPr lang="en-US" b="1" dirty="0"/>
              <a:t>functional level</a:t>
            </a:r>
            <a:r>
              <a:rPr lang="en-US" dirty="0"/>
              <a:t>—the adaptive reasons language exists.</a:t>
            </a:r>
          </a:p>
          <a:p>
            <a:endParaRPr lang="en-US" dirty="0"/>
          </a:p>
          <a:p>
            <a:r>
              <a:rPr lang="en-US" dirty="0"/>
              <a:t>Today we shift to a different question: </a:t>
            </a:r>
            <a:r>
              <a:rPr lang="en-US" b="1" dirty="0"/>
              <a:t>how does language actually work in the mind?</a:t>
            </a:r>
            <a:endParaRPr lang="en-US" dirty="0"/>
          </a:p>
          <a:p>
            <a:r>
              <a:rPr lang="en-US" dirty="0"/>
              <a:t>What kind of system can produce, understand, and learn an open-ended set of sentences from limited experience?</a:t>
            </a:r>
          </a:p>
          <a:p>
            <a:r>
              <a:rPr lang="en-US" dirty="0"/>
              <a:t>We’ll look at theories of how language is represented, acquired, and processed, and at the debates that shaped modern cognitive science.</a:t>
            </a:r>
            <a:br>
              <a:rPr lang="en-US" dirty="0"/>
            </a:br>
            <a:endParaRPr lang="en-US" dirty="0"/>
          </a:p>
          <a:p>
            <a:r>
              <a:rPr lang="en-US" dirty="0"/>
              <a:t>This brings us to the </a:t>
            </a:r>
            <a:r>
              <a:rPr lang="en-US" b="1" dirty="0"/>
              <a:t>algorithmic level</a:t>
            </a:r>
            <a:r>
              <a:rPr lang="en-US" dirty="0"/>
              <a:t> of Marr’s framework—the level of representations, rules, and learning mechanisms.</a:t>
            </a:r>
          </a:p>
          <a:p>
            <a:r>
              <a:rPr lang="en-US" dirty="0"/>
              <a:t>We’ll start historically, with early behaviorist ideas about learning, then see how Chomsky’s critique transformed psychology.</a:t>
            </a:r>
          </a:p>
          <a:p>
            <a:r>
              <a:rPr lang="en-US" dirty="0"/>
              <a:t>From there, we’ll trace how newer approaches—connectionist, statistical, and social—have reimagined what it means for a mind to “do” language.</a:t>
            </a:r>
          </a:p>
          <a:p>
            <a:endParaRPr lang="en-US" dirty="0"/>
          </a:p>
          <a:p>
            <a:r>
              <a:rPr lang="en-US" dirty="0"/>
              <a:t>By the end of this lecture, we’ll see that the central question is still unresolved:</a:t>
            </a:r>
          </a:p>
          <a:p>
            <a:r>
              <a:rPr lang="en-US" dirty="0"/>
              <a:t>Is language a system of </a:t>
            </a:r>
            <a:r>
              <a:rPr lang="en-US" b="1" dirty="0"/>
              <a:t>innate symbolic rules</a:t>
            </a:r>
            <a:r>
              <a:rPr lang="en-US" dirty="0"/>
              <a:t>, or a product of </a:t>
            </a:r>
            <a:r>
              <a:rPr lang="en-US" b="1" dirty="0"/>
              <a:t>experience and learning</a:t>
            </a:r>
            <a:r>
              <a:rPr lang="en-US" dirty="0"/>
              <a:t>?</a:t>
            </a:r>
          </a:p>
          <a:p>
            <a:r>
              <a:rPr lang="en-US" dirty="0"/>
              <a:t>The rest of the course will build on this puzzle as we turn next to the brain systems that implement it.</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The central mystery of language is how a limited biological system produces unlimited expression.</a:t>
            </a:r>
          </a:p>
          <a:p>
            <a:r>
              <a:rPr lang="en-US" dirty="0"/>
              <a:t>Every fluent speaker can generate and comprehend sentences that no one has ever said before.</a:t>
            </a:r>
          </a:p>
          <a:p>
            <a:r>
              <a:rPr lang="en-US" dirty="0"/>
              <a:t>This means language isn’t just a list of learned phrases</a:t>
            </a:r>
          </a:p>
          <a:p>
            <a:r>
              <a:rPr lang="en-US" dirty="0"/>
              <a:t>	—it’s a </a:t>
            </a:r>
            <a:r>
              <a:rPr lang="en-US" i="1" dirty="0"/>
              <a:t>generative system</a:t>
            </a:r>
            <a:r>
              <a:rPr lang="en-US" dirty="0"/>
              <a:t>, capable of creating new meanings on demand.</a:t>
            </a:r>
          </a:p>
          <a:p>
            <a:endParaRPr lang="en-US" dirty="0"/>
          </a:p>
          <a:p>
            <a:r>
              <a:rPr lang="en-US" dirty="0"/>
              <a:t>At first glance, that seems impossible for a brain made of neurons.</a:t>
            </a:r>
          </a:p>
          <a:p>
            <a:r>
              <a:rPr lang="en-US" dirty="0"/>
              <a:t>How could a network of cells, bound by time and memory constraints, </a:t>
            </a:r>
          </a:p>
          <a:p>
            <a:r>
              <a:rPr lang="en-US" dirty="0"/>
              <a:t>	represent something as flexible and open-ended as human language?</a:t>
            </a:r>
          </a:p>
          <a:p>
            <a:r>
              <a:rPr lang="en-US" dirty="0"/>
              <a:t>What kinds of internal structures or learning processes could explain this ability?</a:t>
            </a:r>
          </a:p>
          <a:p>
            <a:endParaRPr lang="en-US" dirty="0"/>
          </a:p>
          <a:p>
            <a:r>
              <a:rPr lang="en-US" dirty="0"/>
              <a:t>This is the question that drove much of twentieth-century cognitive science.</a:t>
            </a:r>
          </a:p>
          <a:p>
            <a:r>
              <a:rPr lang="en-US" dirty="0"/>
              <a:t>Some researchers proposed that language relies on </a:t>
            </a:r>
            <a:r>
              <a:rPr lang="en-US" b="1" dirty="0"/>
              <a:t>innate symbolic rules</a:t>
            </a:r>
          </a:p>
          <a:p>
            <a:r>
              <a:rPr lang="en-US" b="1" dirty="0"/>
              <a:t>	</a:t>
            </a:r>
            <a:r>
              <a:rPr lang="en-US" dirty="0"/>
              <a:t>—mental grammar guiding how words combine.</a:t>
            </a:r>
          </a:p>
          <a:p>
            <a:r>
              <a:rPr lang="en-US" dirty="0"/>
              <a:t>Others argued that such structure can </a:t>
            </a:r>
            <a:r>
              <a:rPr lang="en-US" b="1" dirty="0"/>
              <a:t>emerge from learning</a:t>
            </a:r>
          </a:p>
          <a:p>
            <a:r>
              <a:rPr lang="en-US" b="1" dirty="0"/>
              <a:t>	</a:t>
            </a:r>
            <a:r>
              <a:rPr lang="en-US" dirty="0"/>
              <a:t>—that with enough experience, general-purpose mechanisms </a:t>
            </a:r>
          </a:p>
          <a:p>
            <a:r>
              <a:rPr lang="en-US" dirty="0"/>
              <a:t>	can discover patterns on their own.</a:t>
            </a:r>
          </a:p>
          <a:p>
            <a:r>
              <a:rPr lang="en-US" dirty="0"/>
              <a:t>Still others emphasize </a:t>
            </a:r>
            <a:r>
              <a:rPr lang="en-US" b="1" dirty="0"/>
              <a:t>interaction and motivation</a:t>
            </a:r>
          </a:p>
          <a:p>
            <a:r>
              <a:rPr lang="en-US" b="1" dirty="0"/>
              <a:t>	</a:t>
            </a:r>
            <a:r>
              <a:rPr lang="en-US" dirty="0"/>
              <a:t>—that language is rooted in social intention, not just computation.</a:t>
            </a:r>
          </a:p>
          <a:p>
            <a:endParaRPr lang="en-US" dirty="0"/>
          </a:p>
          <a:p>
            <a:r>
              <a:rPr lang="en-US" dirty="0"/>
              <a:t>Today, we’ll explore how these competing answers</a:t>
            </a:r>
          </a:p>
          <a:p>
            <a:r>
              <a:rPr lang="en-US" dirty="0"/>
              <a:t>	—rules, learning, and social cognition—each explain part of the mystery.</a:t>
            </a:r>
          </a:p>
          <a:p>
            <a:r>
              <a:rPr lang="en-US" dirty="0"/>
              <a:t>Understanding how a mind can do language means understanding how structure, experience, and communication all come together to make thought shareable.</a:t>
            </a:r>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AD91B-691D-CCE1-C218-B405A512D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E3317-7B98-F6AF-F9AD-1CFD0B069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D224F-F894-1BBD-FCFB-88D176F26754}"/>
              </a:ext>
            </a:extLst>
          </p:cNvPr>
          <p:cNvSpPr>
            <a:spLocks noGrp="1"/>
          </p:cNvSpPr>
          <p:nvPr>
            <p:ph type="body" idx="1"/>
          </p:nvPr>
        </p:nvSpPr>
        <p:spPr/>
        <p:txBody>
          <a:bodyPr/>
          <a:lstStyle/>
          <a:p>
            <a:r>
              <a:rPr lang="en-US" dirty="0"/>
              <a:t>In the mid-20th century, psychology was dominated by </a:t>
            </a:r>
            <a:r>
              <a:rPr lang="en-US" b="1" dirty="0"/>
              <a:t>behaviorism</a:t>
            </a:r>
          </a:p>
          <a:p>
            <a:r>
              <a:rPr lang="en-US" b="1" dirty="0"/>
              <a:t>	</a:t>
            </a:r>
            <a:r>
              <a:rPr lang="en-US" dirty="0"/>
              <a:t>—the view that science should focus only on observable behavior, not invisible mental states.</a:t>
            </a:r>
          </a:p>
          <a:p>
            <a:r>
              <a:rPr lang="en-US" dirty="0"/>
              <a:t>B.F. Skinner extended this framework to language in his 1957 book </a:t>
            </a:r>
            <a:r>
              <a:rPr lang="en-US" i="1" dirty="0"/>
              <a:t>Verbal Behavior</a:t>
            </a:r>
            <a:r>
              <a:rPr lang="en-US" dirty="0"/>
              <a:t>.</a:t>
            </a:r>
          </a:p>
          <a:p>
            <a:r>
              <a:rPr lang="en-US" dirty="0"/>
              <a:t>He argued that speaking is simply another form of behavior shaped by </a:t>
            </a:r>
            <a:r>
              <a:rPr lang="en-US" b="1" dirty="0"/>
              <a:t>reinforcement and conditioning</a:t>
            </a:r>
            <a:r>
              <a:rPr lang="en-US" dirty="0"/>
              <a:t>, </a:t>
            </a:r>
          </a:p>
          <a:p>
            <a:r>
              <a:rPr lang="en-US" dirty="0"/>
              <a:t>	just like a rat pressing a lever for food.</a:t>
            </a:r>
            <a:br>
              <a:rPr lang="en-US" dirty="0"/>
            </a:br>
            <a:endParaRPr lang="en-US" dirty="0"/>
          </a:p>
          <a:p>
            <a:r>
              <a:rPr lang="en-US" dirty="0"/>
              <a:t>In this model, a child learns to say “milk” because saying the word is followed by a reward—receiving milk.</a:t>
            </a:r>
          </a:p>
          <a:p>
            <a:r>
              <a:rPr lang="en-US" dirty="0"/>
              <a:t>Over time, repeated pairings strengthen the association between the word and its outcome.</a:t>
            </a:r>
          </a:p>
          <a:p>
            <a:r>
              <a:rPr lang="en-US" dirty="0"/>
              <a:t>Skinner also proposed that speech develops through </a:t>
            </a:r>
            <a:r>
              <a:rPr lang="en-US" b="1" dirty="0"/>
              <a:t>shaping</a:t>
            </a:r>
            <a:r>
              <a:rPr lang="en-US" dirty="0"/>
              <a:t>—gradual reinforcement of successive approximations.</a:t>
            </a:r>
          </a:p>
          <a:p>
            <a:r>
              <a:rPr lang="en-US" dirty="0"/>
              <a:t>For example, a parent might praise “mi” or “</a:t>
            </a:r>
            <a:r>
              <a:rPr lang="en-US" dirty="0" err="1"/>
              <a:t>muh</a:t>
            </a:r>
            <a:r>
              <a:rPr lang="en-US" dirty="0"/>
              <a:t>” at first, and later only reinforce the complete word “milk.”</a:t>
            </a:r>
          </a:p>
          <a:p>
            <a:r>
              <a:rPr lang="en-US" dirty="0"/>
              <a:t>As a result, fluent language emerges from a long chain of small learned steps, each reinforced by success.</a:t>
            </a:r>
          </a:p>
          <a:p>
            <a:r>
              <a:rPr lang="en-US" dirty="0"/>
              <a:t>He also invoked </a:t>
            </a:r>
            <a:r>
              <a:rPr lang="en-US" b="1" dirty="0"/>
              <a:t>generalization</a:t>
            </a:r>
            <a:r>
              <a:rPr lang="en-US" dirty="0"/>
              <a:t>: once a word is learned, it can be used in new but similar situations</a:t>
            </a:r>
          </a:p>
          <a:p>
            <a:r>
              <a:rPr lang="en-US" dirty="0"/>
              <a:t>	—saying “milk” for a different cup, or “dog” for a new animal that resembles one already known.</a:t>
            </a:r>
            <a:br>
              <a:rPr lang="en-US" dirty="0"/>
            </a:br>
            <a:endParaRPr lang="en-US" dirty="0"/>
          </a:p>
          <a:p>
            <a:r>
              <a:rPr lang="en-US" dirty="0"/>
              <a:t>In this view, there is no need for internal “rules” or abstract grammar.</a:t>
            </a:r>
          </a:p>
          <a:p>
            <a:r>
              <a:rPr lang="en-US" dirty="0"/>
              <a:t>All verbal behavior can, in principle, be explained by environmental history</a:t>
            </a:r>
          </a:p>
          <a:p>
            <a:r>
              <a:rPr lang="en-US" dirty="0"/>
              <a:t>	—stimuli, responses, and reinforcement.</a:t>
            </a:r>
          </a:p>
          <a:p>
            <a:r>
              <a:rPr lang="en-US" dirty="0"/>
              <a:t>The mind is a </a:t>
            </a:r>
            <a:r>
              <a:rPr lang="en-US" b="1" dirty="0"/>
              <a:t>black box</a:t>
            </a:r>
            <a:r>
              <a:rPr lang="en-US" dirty="0"/>
              <a:t>, and language learning is a special case of general learning principles </a:t>
            </a:r>
          </a:p>
          <a:p>
            <a:r>
              <a:rPr lang="en-US" dirty="0"/>
              <a:t>	shared across species.</a:t>
            </a:r>
          </a:p>
          <a:p>
            <a:endParaRPr lang="en-US" dirty="0"/>
          </a:p>
          <a:p>
            <a:r>
              <a:rPr lang="en-US" dirty="0"/>
              <a:t>Behaviorism was appealing because it offered a </a:t>
            </a:r>
            <a:r>
              <a:rPr lang="en-US" b="1" dirty="0"/>
              <a:t>mechanistic</a:t>
            </a:r>
            <a:r>
              <a:rPr lang="en-US" dirty="0"/>
              <a:t>, testable account of learning.</a:t>
            </a:r>
          </a:p>
          <a:p>
            <a:r>
              <a:rPr lang="en-US" dirty="0"/>
              <a:t>It avoided speculation about hidden mental processes, emphasizing data and control.</a:t>
            </a:r>
          </a:p>
          <a:p>
            <a:r>
              <a:rPr lang="en-US" dirty="0"/>
              <a:t>But language posed a special challenge.</a:t>
            </a:r>
          </a:p>
          <a:p>
            <a:r>
              <a:rPr lang="en-US" dirty="0"/>
              <a:t>Children often produce sentences they’ve never heard and understand meanings </a:t>
            </a:r>
          </a:p>
          <a:p>
            <a:r>
              <a:rPr lang="en-US" dirty="0"/>
              <a:t>	that go far beyond direct reinforcement.</a:t>
            </a:r>
          </a:p>
          <a:p>
            <a:r>
              <a:rPr lang="en-US" dirty="0"/>
              <a:t>That creative flexibility raised doubts that conditioning alone could explain how language works.</a:t>
            </a:r>
          </a:p>
          <a:p>
            <a:endParaRPr lang="en-US" dirty="0"/>
          </a:p>
          <a:p>
            <a:r>
              <a:rPr lang="en-US" dirty="0"/>
              <a:t>Within a few years, this behaviorist view faced a devastating critique that would reshape the entire field.</a:t>
            </a:r>
          </a:p>
          <a:p>
            <a:r>
              <a:rPr lang="en-US" dirty="0"/>
              <a:t>The challenge came from a young linguist named </a:t>
            </a:r>
            <a:r>
              <a:rPr lang="en-US" b="1" dirty="0"/>
              <a:t>Noam Chomsky</a:t>
            </a:r>
            <a:r>
              <a:rPr lang="en-US" dirty="0"/>
              <a:t>, </a:t>
            </a:r>
          </a:p>
          <a:p>
            <a:r>
              <a:rPr lang="en-US" dirty="0"/>
              <a:t>	who argued that language could not possibly be learned this way</a:t>
            </a:r>
          </a:p>
          <a:p>
            <a:r>
              <a:rPr lang="en-US" dirty="0"/>
              <a:t>	—and that its explanation required reintroducing </a:t>
            </a:r>
          </a:p>
          <a:p>
            <a:r>
              <a:rPr lang="en-US" dirty="0"/>
              <a:t>	the very thing behaviorism had banished: the mind.</a:t>
            </a:r>
          </a:p>
        </p:txBody>
      </p:sp>
      <p:sp>
        <p:nvSpPr>
          <p:cNvPr id="4" name="Slide Number Placeholder 3">
            <a:extLst>
              <a:ext uri="{FF2B5EF4-FFF2-40B4-BE49-F238E27FC236}">
                <a16:creationId xmlns:a16="http://schemas.microsoft.com/office/drawing/2014/main" id="{E6643AAB-EBE4-819F-9422-AE213CB36953}"/>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3419532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D192-0CF5-8EBC-E437-DB54A2A61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7EA14-5009-9056-EC44-1967B118F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99F9E-D419-4EF2-4B30-8A4172C1FD81}"/>
              </a:ext>
            </a:extLst>
          </p:cNvPr>
          <p:cNvSpPr>
            <a:spLocks noGrp="1"/>
          </p:cNvSpPr>
          <p:nvPr>
            <p:ph type="body" idx="1"/>
          </p:nvPr>
        </p:nvSpPr>
        <p:spPr/>
        <p:txBody>
          <a:bodyPr/>
          <a:lstStyle/>
          <a:p>
            <a:r>
              <a:rPr lang="en-US" dirty="0"/>
              <a:t>In 1959, Noam Chomsky published a review of Skinner’s </a:t>
            </a:r>
            <a:r>
              <a:rPr lang="en-US" i="1" dirty="0"/>
              <a:t>Verbal Behavior</a:t>
            </a:r>
            <a:r>
              <a:rPr lang="en-US" dirty="0"/>
              <a:t> that changed the course of psychology.</a:t>
            </a:r>
          </a:p>
          <a:p>
            <a:r>
              <a:rPr lang="en-US" dirty="0"/>
              <a:t>He argued that language could not be explained by reinforcement and imitation alone.</a:t>
            </a:r>
          </a:p>
          <a:p>
            <a:r>
              <a:rPr lang="en-US" dirty="0"/>
              <a:t>Instead, it revealed the existence of an internal </a:t>
            </a:r>
            <a:r>
              <a:rPr lang="en-US" b="1" dirty="0"/>
              <a:t>mental structure</a:t>
            </a:r>
            <a:r>
              <a:rPr lang="en-US" dirty="0"/>
              <a:t>—a generative system that allows humans to create and understand an infinite range of expressions.</a:t>
            </a:r>
          </a:p>
          <a:p>
            <a:endParaRPr lang="en-US" dirty="0"/>
          </a:p>
          <a:p>
            <a:r>
              <a:rPr lang="en-US" dirty="0"/>
              <a:t>Chomsky pointed out that children don’t just repeat what they hear.</a:t>
            </a:r>
          </a:p>
          <a:p>
            <a:r>
              <a:rPr lang="en-US" dirty="0"/>
              <a:t>They produce novel, grammatically correct sentences they’ve never been exposed to.</a:t>
            </a:r>
          </a:p>
          <a:p>
            <a:r>
              <a:rPr lang="en-US" dirty="0"/>
              <a:t>A child might say, “I </a:t>
            </a:r>
            <a:r>
              <a:rPr lang="en-US" dirty="0" err="1"/>
              <a:t>goed</a:t>
            </a:r>
            <a:r>
              <a:rPr lang="en-US" dirty="0"/>
              <a:t> to the park,” showing understanding of a </a:t>
            </a:r>
            <a:r>
              <a:rPr lang="en-US" b="1" dirty="0"/>
              <a:t>rule</a:t>
            </a:r>
            <a:r>
              <a:rPr lang="en-US" dirty="0"/>
              <a:t> (“add -ed”) rather than rote memorization.</a:t>
            </a:r>
          </a:p>
          <a:p>
            <a:r>
              <a:rPr lang="en-US" dirty="0"/>
              <a:t>Even more striking, parents rarely reward or punish grammatical correctness, focusing instead on meaning or behavior—so reinforcement couldn’t explain learning syntax.</a:t>
            </a:r>
          </a:p>
          <a:p>
            <a:endParaRPr lang="en-US" dirty="0"/>
          </a:p>
          <a:p>
            <a:r>
              <a:rPr lang="en-US" dirty="0"/>
              <a:t>He also noted that much of the input children receive is </a:t>
            </a:r>
            <a:r>
              <a:rPr lang="en-US" b="1" dirty="0"/>
              <a:t>fragmentary or ungrammatical</a:t>
            </a:r>
            <a:r>
              <a:rPr lang="en-US" dirty="0"/>
              <a:t>, full of false starts and incomplete sentences.</a:t>
            </a:r>
          </a:p>
          <a:p>
            <a:r>
              <a:rPr lang="en-US" dirty="0"/>
              <a:t>Yet children somehow infer complex grammatical systems from this noisy, imperfect data.</a:t>
            </a:r>
          </a:p>
          <a:p>
            <a:r>
              <a:rPr lang="en-US" dirty="0"/>
              <a:t>This was the basis of his famous claim about the </a:t>
            </a:r>
            <a:r>
              <a:rPr lang="en-US" b="1" dirty="0"/>
              <a:t>poverty of the stimulus</a:t>
            </a:r>
            <a:r>
              <a:rPr lang="en-US" dirty="0"/>
              <a:t>: that linguistic input alone is insufficient to explain what children know.</a:t>
            </a:r>
          </a:p>
          <a:p>
            <a:r>
              <a:rPr lang="en-US" dirty="0"/>
              <a:t>Therefore, something about language must be </a:t>
            </a:r>
            <a:r>
              <a:rPr lang="en-US" b="1" dirty="0"/>
              <a:t>innate</a:t>
            </a:r>
            <a:r>
              <a:rPr lang="en-US" dirty="0"/>
              <a:t>—a built-in structure that constrains what forms are possible.</a:t>
            </a:r>
          </a:p>
          <a:p>
            <a:endParaRPr lang="en-US" dirty="0"/>
          </a:p>
          <a:p>
            <a:r>
              <a:rPr lang="en-US" dirty="0"/>
              <a:t>Chomsky’s critique dismantled the behaviorist approach to language and helped launch </a:t>
            </a:r>
            <a:r>
              <a:rPr lang="en-US" b="1" dirty="0"/>
              <a:t>the cognitive revolution</a:t>
            </a:r>
            <a:r>
              <a:rPr lang="en-US" dirty="0"/>
              <a:t>.</a:t>
            </a:r>
          </a:p>
          <a:p>
            <a:r>
              <a:rPr lang="en-US" dirty="0"/>
              <a:t>It reintroduced the mind as a legitimate subject of scientific study, framing it as an information-processing system rather than a black box.</a:t>
            </a:r>
          </a:p>
          <a:p>
            <a:r>
              <a:rPr lang="en-US" dirty="0"/>
              <a:t>Psychology shifted from studying only behavior to studying the </a:t>
            </a:r>
            <a:r>
              <a:rPr lang="en-US" b="1" dirty="0"/>
              <a:t>mental representations and rules</a:t>
            </a:r>
            <a:r>
              <a:rPr lang="en-US" dirty="0"/>
              <a:t> that underlie it.</a:t>
            </a:r>
            <a:br>
              <a:rPr lang="en-US" dirty="0"/>
            </a:br>
            <a:endParaRPr lang="en-US" dirty="0"/>
          </a:p>
          <a:p>
            <a:r>
              <a:rPr lang="en-US" dirty="0"/>
              <a:t>This was more than just a dispute about language—it was a new vision of the mind itself.</a:t>
            </a:r>
          </a:p>
          <a:p>
            <a:r>
              <a:rPr lang="en-US" dirty="0"/>
              <a:t>The brain, in Chomsky’s model, wasn’t just reacting to the world.</a:t>
            </a:r>
          </a:p>
          <a:p>
            <a:r>
              <a:rPr lang="en-US" dirty="0"/>
              <a:t>It was actively </a:t>
            </a:r>
            <a:r>
              <a:rPr lang="en-US" b="1" dirty="0"/>
              <a:t>constructing structure</a:t>
            </a:r>
            <a:r>
              <a:rPr lang="en-US" dirty="0"/>
              <a:t>—a computational engine that generates thought and expression according to deep, universal principles.</a:t>
            </a:r>
          </a:p>
        </p:txBody>
      </p:sp>
      <p:sp>
        <p:nvSpPr>
          <p:cNvPr id="4" name="Slide Number Placeholder 3">
            <a:extLst>
              <a:ext uri="{FF2B5EF4-FFF2-40B4-BE49-F238E27FC236}">
                <a16:creationId xmlns:a16="http://schemas.microsoft.com/office/drawing/2014/main" id="{2CFCBE7C-E94B-5325-D429-EAC2C352FF42}"/>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393300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76D7-4E9F-073C-7835-90414104D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0B2A4-7E6E-7C7A-7152-6961BDFD9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BC4A6-A4C6-A7BD-C205-F325CD55AB29}"/>
              </a:ext>
            </a:extLst>
          </p:cNvPr>
          <p:cNvSpPr>
            <a:spLocks noGrp="1"/>
          </p:cNvSpPr>
          <p:nvPr>
            <p:ph type="body" idx="1"/>
          </p:nvPr>
        </p:nvSpPr>
        <p:spPr/>
        <p:txBody>
          <a:bodyPr/>
          <a:lstStyle/>
          <a:p>
            <a:r>
              <a:rPr lang="en-US" dirty="0"/>
              <a:t>In Chomsky’s framework, language learning is possible only because humans are born with an </a:t>
            </a:r>
            <a:r>
              <a:rPr lang="en-US" b="1" dirty="0"/>
              <a:t>innate grammatical blueprint</a:t>
            </a:r>
            <a:r>
              <a:rPr lang="en-US" dirty="0"/>
              <a:t>—a biological endowment he called </a:t>
            </a:r>
            <a:r>
              <a:rPr lang="en-US" b="1" dirty="0"/>
              <a:t>Universal Grammar (UG)</a:t>
            </a:r>
            <a:r>
              <a:rPr lang="en-US" dirty="0"/>
              <a:t>.</a:t>
            </a:r>
          </a:p>
          <a:p>
            <a:r>
              <a:rPr lang="en-US" dirty="0"/>
              <a:t>UG defines the abstract principles that all human languages share: for example, that sentences have hierarchical structure, that words belong to categories like noun and verb, and that grammatical rules operate over these abstract relationships rather than over linear word order alone.</a:t>
            </a:r>
          </a:p>
          <a:p>
            <a:endParaRPr lang="en-US" dirty="0"/>
          </a:p>
          <a:p>
            <a:r>
              <a:rPr lang="en-US" dirty="0"/>
              <a:t>Each child’s task, in this view, is not to invent language from scratch, but to </a:t>
            </a:r>
            <a:r>
              <a:rPr lang="en-US" b="1" dirty="0"/>
              <a:t>set the parameters</a:t>
            </a:r>
            <a:r>
              <a:rPr lang="en-US" dirty="0"/>
              <a:t> of this universal system based on the examples they hear.</a:t>
            </a:r>
          </a:p>
          <a:p>
            <a:r>
              <a:rPr lang="en-US" dirty="0"/>
              <a:t>Exposure to a particular language triggers the selection of specific settings—word order, morphology, case marking—but the underlying architecture is already in place.</a:t>
            </a:r>
          </a:p>
          <a:p>
            <a:r>
              <a:rPr lang="en-US" dirty="0"/>
              <a:t>This explains why children learn so quickly and why every human culture, regardless of environment, develops language on a similar timetable.</a:t>
            </a:r>
          </a:p>
          <a:p>
            <a:endParaRPr lang="en-US" dirty="0"/>
          </a:p>
          <a:p>
            <a:r>
              <a:rPr lang="en-US" dirty="0"/>
              <a:t>Chomsky’s proposal transformed linguistics and launched a new way of thinking about the mind.</a:t>
            </a:r>
          </a:p>
          <a:p>
            <a:r>
              <a:rPr lang="en-US" dirty="0"/>
              <a:t>If the brain contains specialized computational systems for language, then other mental capacities might be understood the same way—as structured, rule-governed systems that process symbolic information.</a:t>
            </a:r>
          </a:p>
          <a:p>
            <a:r>
              <a:rPr lang="en-US" dirty="0"/>
              <a:t>Language became the model system for </a:t>
            </a:r>
            <a:r>
              <a:rPr lang="en-US" b="1" dirty="0"/>
              <a:t>cognitive science</a:t>
            </a:r>
            <a:r>
              <a:rPr lang="en-US" dirty="0"/>
              <a:t>, inspiring parallel research in memory, vision, and reasoning.</a:t>
            </a:r>
          </a:p>
          <a:p>
            <a:endParaRPr lang="en-US" dirty="0"/>
          </a:p>
          <a:p>
            <a:r>
              <a:rPr lang="en-US" dirty="0"/>
              <a:t>The result was a new image of the human mind: not a blank slate shaped entirely by experience, but a </a:t>
            </a:r>
            <a:r>
              <a:rPr lang="en-US" b="1" dirty="0"/>
              <a:t>structured, computational system</a:t>
            </a:r>
            <a:r>
              <a:rPr lang="en-US" dirty="0"/>
              <a:t> shaped by evolution.</a:t>
            </a:r>
          </a:p>
          <a:p>
            <a:r>
              <a:rPr lang="en-US" dirty="0"/>
              <a:t>This “mental grammar” hypothesis would dominate cognitive psychology for decades.</a:t>
            </a:r>
          </a:p>
          <a:p>
            <a:r>
              <a:rPr lang="en-US" dirty="0"/>
              <a:t>But it also provoked an equally powerful response from those who saw language not as innate software, but as an emergent product of learning, usage, and social interaction—a debate that continues today.</a:t>
            </a:r>
          </a:p>
        </p:txBody>
      </p:sp>
      <p:sp>
        <p:nvSpPr>
          <p:cNvPr id="4" name="Slide Number Placeholder 3">
            <a:extLst>
              <a:ext uri="{FF2B5EF4-FFF2-40B4-BE49-F238E27FC236}">
                <a16:creationId xmlns:a16="http://schemas.microsoft.com/office/drawing/2014/main" id="{D5EE0DA7-AB07-92F4-F9DA-915FFC43AB7E}"/>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40058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37A3C-29C2-AB89-CF88-6DBFE08DE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A51D5-F0F0-EE17-46C5-7BE2DC0D0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321D7-DCAE-9A4A-ABD4-8E8BEFA60B31}"/>
              </a:ext>
            </a:extLst>
          </p:cNvPr>
          <p:cNvSpPr>
            <a:spLocks noGrp="1"/>
          </p:cNvSpPr>
          <p:nvPr>
            <p:ph type="body" idx="1"/>
          </p:nvPr>
        </p:nvSpPr>
        <p:spPr/>
        <p:txBody>
          <a:bodyPr/>
          <a:lstStyle/>
          <a:p>
            <a:r>
              <a:rPr lang="en-US" dirty="0"/>
              <a:t>Building on Chomsky’s ideas, early cognitive scientists treated the mind </a:t>
            </a:r>
          </a:p>
          <a:p>
            <a:r>
              <a:rPr lang="en-US" dirty="0"/>
              <a:t>	as a </a:t>
            </a:r>
            <a:r>
              <a:rPr lang="en-US" b="1" dirty="0"/>
              <a:t>rule-based system</a:t>
            </a:r>
            <a:r>
              <a:rPr lang="en-US" dirty="0"/>
              <a:t> that manipulates discrete symbols.</a:t>
            </a:r>
          </a:p>
          <a:p>
            <a:r>
              <a:rPr lang="en-US" dirty="0"/>
              <a:t>Just as a computer combines binary elements according to formal operations, </a:t>
            </a:r>
          </a:p>
          <a:p>
            <a:r>
              <a:rPr lang="en-US" dirty="0"/>
              <a:t>	the human mind combines words and phrases according to grammatical rules.</a:t>
            </a:r>
          </a:p>
          <a:p>
            <a:r>
              <a:rPr lang="en-US" dirty="0"/>
              <a:t>This framework became known as the </a:t>
            </a:r>
            <a:r>
              <a:rPr lang="en-US" b="1" dirty="0"/>
              <a:t>computational theory of mind</a:t>
            </a:r>
          </a:p>
          <a:p>
            <a:r>
              <a:rPr lang="en-US" b="1" dirty="0"/>
              <a:t>	</a:t>
            </a:r>
            <a:r>
              <a:rPr lang="en-US" dirty="0"/>
              <a:t>—the idea that thinking and language both rely on symbolic representations </a:t>
            </a:r>
          </a:p>
          <a:p>
            <a:r>
              <a:rPr lang="en-US" dirty="0"/>
              <a:t>	and rule-governed transformations.</a:t>
            </a:r>
          </a:p>
          <a:p>
            <a:endParaRPr lang="en-US" dirty="0"/>
          </a:p>
          <a:p>
            <a:r>
              <a:rPr lang="en-US" dirty="0"/>
              <a:t>Language was the clearest example of this principle in action.</a:t>
            </a:r>
          </a:p>
          <a:p>
            <a:r>
              <a:rPr lang="en-US" dirty="0"/>
              <a:t>Speakers can generate an infinite number of new sentences because grammar operates recursively:</a:t>
            </a:r>
          </a:p>
          <a:p>
            <a:r>
              <a:rPr lang="en-US" dirty="0"/>
              <a:t>a noun phrase and verb phrase can combine to form a sentence, which can itself become part of a larger one.</a:t>
            </a:r>
          </a:p>
          <a:p>
            <a:r>
              <a:rPr lang="en-US" dirty="0"/>
              <a:t>This hierarchical structure, not mere word order, </a:t>
            </a:r>
          </a:p>
          <a:p>
            <a:r>
              <a:rPr lang="en-US" dirty="0"/>
              <a:t>	explains why </a:t>
            </a:r>
            <a:r>
              <a:rPr lang="en-US" i="1" dirty="0"/>
              <a:t>“The dog chased the cat”</a:t>
            </a:r>
            <a:r>
              <a:rPr lang="en-US" dirty="0"/>
              <a:t> differs from </a:t>
            </a:r>
            <a:r>
              <a:rPr lang="en-US" i="1" dirty="0"/>
              <a:t>“The cat chased the dog.”</a:t>
            </a:r>
            <a:endParaRPr lang="en-US" dirty="0"/>
          </a:p>
          <a:p>
            <a:r>
              <a:rPr lang="en-US" dirty="0"/>
              <a:t>The mind’s grammar engine ensures that meaning follows from structure, not memorized sequences.</a:t>
            </a:r>
          </a:p>
          <a:p>
            <a:endParaRPr lang="en-US" dirty="0"/>
          </a:p>
          <a:p>
            <a:r>
              <a:rPr lang="en-US" dirty="0"/>
              <a:t>Early cognitive models tried to formalize these operations explicitly.</a:t>
            </a:r>
          </a:p>
          <a:p>
            <a:r>
              <a:rPr lang="en-US" dirty="0"/>
              <a:t>They described how a sentence might be generated step by step, </a:t>
            </a:r>
          </a:p>
          <a:p>
            <a:r>
              <a:rPr lang="en-US" dirty="0"/>
              <a:t>	or how a listener could parse a sequence by matching it against stored rules.</a:t>
            </a:r>
          </a:p>
          <a:p>
            <a:r>
              <a:rPr lang="en-US" dirty="0"/>
              <a:t>These “symbolic” systems became the foundation for both linguistic theory </a:t>
            </a:r>
          </a:p>
          <a:p>
            <a:r>
              <a:rPr lang="en-US" dirty="0"/>
              <a:t>	and early artificial intelligence, which sought to replicate human reasoning with similar rule sets.</a:t>
            </a:r>
          </a:p>
          <a:p>
            <a:endParaRPr lang="en-US" dirty="0"/>
          </a:p>
          <a:p>
            <a:r>
              <a:rPr lang="en-US" dirty="0"/>
              <a:t>This approach explained key aspects of linguistic productivity and structure—but it also raised deep questions.</a:t>
            </a:r>
          </a:p>
          <a:p>
            <a:r>
              <a:rPr lang="en-US" dirty="0"/>
              <a:t>If the mind works like a grammar processor, how do those rules get learned or represented in neurons?</a:t>
            </a:r>
          </a:p>
          <a:p>
            <a:r>
              <a:rPr lang="en-US" dirty="0"/>
              <a:t>And if rules are abstract and universal, why do languages differ so widely?</a:t>
            </a:r>
          </a:p>
          <a:p>
            <a:r>
              <a:rPr lang="en-US" dirty="0"/>
              <a:t>These questions would soon expose the limits of the symbolic view</a:t>
            </a:r>
          </a:p>
          <a:p>
            <a:r>
              <a:rPr lang="en-US" dirty="0"/>
              <a:t>	—and open the door to alternative, learning-based accounts.</a:t>
            </a:r>
          </a:p>
        </p:txBody>
      </p:sp>
      <p:sp>
        <p:nvSpPr>
          <p:cNvPr id="4" name="Slide Number Placeholder 3">
            <a:extLst>
              <a:ext uri="{FF2B5EF4-FFF2-40B4-BE49-F238E27FC236}">
                <a16:creationId xmlns:a16="http://schemas.microsoft.com/office/drawing/2014/main" id="{38D28D38-52B5-B839-8314-A619608231C6}"/>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31662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EF2A-D505-D832-8090-11710E3DA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65D8A-7708-41D6-C909-817F929AC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99CC3-E9A4-0F4A-97F3-5B3CD2A9149A}"/>
              </a:ext>
            </a:extLst>
          </p:cNvPr>
          <p:cNvSpPr>
            <a:spLocks noGrp="1"/>
          </p:cNvSpPr>
          <p:nvPr>
            <p:ph type="body" idx="1"/>
          </p:nvPr>
        </p:nvSpPr>
        <p:spPr/>
        <p:txBody>
          <a:bodyPr/>
          <a:lstStyle/>
          <a:p>
            <a:r>
              <a:rPr lang="en-US" dirty="0"/>
              <a:t>If language depends on internal rules, </a:t>
            </a:r>
          </a:p>
          <a:p>
            <a:r>
              <a:rPr lang="en-US" dirty="0"/>
              <a:t>	then those rules must shape how people </a:t>
            </a:r>
            <a:r>
              <a:rPr lang="en-US" i="1" dirty="0"/>
              <a:t>process</a:t>
            </a:r>
            <a:r>
              <a:rPr lang="en-US" dirty="0"/>
              <a:t> sentences in real time.</a:t>
            </a:r>
          </a:p>
          <a:p>
            <a:r>
              <a:rPr lang="en-US" dirty="0"/>
              <a:t>Psycholinguists in the 1960s and 1970s began testing this idea </a:t>
            </a:r>
          </a:p>
          <a:p>
            <a:r>
              <a:rPr lang="en-US" dirty="0"/>
              <a:t>	by studying how listeners and readers build structure as they go.</a:t>
            </a:r>
          </a:p>
          <a:p>
            <a:r>
              <a:rPr lang="en-US" dirty="0"/>
              <a:t>Their experiments showed that people don’t wait until the end of a sentence to interpret it</a:t>
            </a:r>
          </a:p>
          <a:p>
            <a:r>
              <a:rPr lang="en-US" dirty="0"/>
              <a:t>	—they continuously construct </a:t>
            </a:r>
            <a:r>
              <a:rPr lang="en-US" b="1" dirty="0"/>
              <a:t>syntactic trees</a:t>
            </a:r>
            <a:r>
              <a:rPr lang="en-US" dirty="0"/>
              <a:t> in the mind.</a:t>
            </a:r>
            <a:br>
              <a:rPr lang="en-US" dirty="0"/>
            </a:br>
            <a:endParaRPr lang="en-US" dirty="0"/>
          </a:p>
          <a:p>
            <a:r>
              <a:rPr lang="en-US" dirty="0"/>
              <a:t>For example, when hearing “The old man the boats,” </a:t>
            </a:r>
          </a:p>
          <a:p>
            <a:r>
              <a:rPr lang="en-US" dirty="0"/>
              <a:t>	most listeners initially misinterpret “man” as a noun rather than a verb.</a:t>
            </a:r>
          </a:p>
          <a:p>
            <a:r>
              <a:rPr lang="en-US" dirty="0"/>
              <a:t>This </a:t>
            </a:r>
            <a:r>
              <a:rPr lang="en-US" b="1" dirty="0"/>
              <a:t>garden-path effect</a:t>
            </a:r>
            <a:r>
              <a:rPr lang="en-US" dirty="0"/>
              <a:t> shows that comprehension follows grammatical expectations: </a:t>
            </a:r>
          </a:p>
          <a:p>
            <a:r>
              <a:rPr lang="en-US" dirty="0"/>
              <a:t>	the mind momentarily commits to one parse, then backtracks when the sentence violates it.</a:t>
            </a:r>
          </a:p>
          <a:p>
            <a:r>
              <a:rPr lang="en-US" dirty="0"/>
              <a:t>Such findings supported the view that the brain has an active parser </a:t>
            </a:r>
          </a:p>
          <a:p>
            <a:r>
              <a:rPr lang="en-US" dirty="0"/>
              <a:t>	guided by grammatical rules and category constraints.</a:t>
            </a:r>
          </a:p>
          <a:p>
            <a:endParaRPr lang="en-US" dirty="0"/>
          </a:p>
          <a:p>
            <a:r>
              <a:rPr lang="en-US" dirty="0"/>
              <a:t>Other evidence came from reaction times, eye-tracking, and speech errors.</a:t>
            </a:r>
          </a:p>
          <a:p>
            <a:r>
              <a:rPr lang="en-US" dirty="0"/>
              <a:t>People are faster to understand sentences that follow expected word orders, </a:t>
            </a:r>
          </a:p>
          <a:p>
            <a:r>
              <a:rPr lang="en-US" dirty="0"/>
              <a:t>	and they often make slips that preserve grammatical structure: </a:t>
            </a:r>
          </a:p>
          <a:p>
            <a:r>
              <a:rPr lang="en-US" dirty="0"/>
              <a:t>	“I roasted a cook” instead of “I cooked a roast”.</a:t>
            </a:r>
          </a:p>
          <a:p>
            <a:r>
              <a:rPr lang="en-US" dirty="0"/>
              <a:t>These patterns reveal an underlying system that operates on linguistic units and relationships, </a:t>
            </a:r>
          </a:p>
          <a:p>
            <a:r>
              <a:rPr lang="en-US" dirty="0"/>
              <a:t>	not just sequences of sounds or words.</a:t>
            </a:r>
          </a:p>
          <a:p>
            <a:endParaRPr lang="en-US" dirty="0"/>
          </a:p>
          <a:p>
            <a:r>
              <a:rPr lang="en-US" dirty="0"/>
              <a:t>The picture that emerged was of a </a:t>
            </a:r>
            <a:r>
              <a:rPr lang="en-US" b="1" dirty="0"/>
              <a:t>mental grammar</a:t>
            </a:r>
          </a:p>
          <a:p>
            <a:r>
              <a:rPr lang="en-US" b="1" dirty="0"/>
              <a:t>	</a:t>
            </a:r>
            <a:r>
              <a:rPr lang="en-US" dirty="0"/>
              <a:t>—a structured system that organizes how language is produced and understood.</a:t>
            </a:r>
          </a:p>
          <a:p>
            <a:r>
              <a:rPr lang="en-US" dirty="0"/>
              <a:t>It works automatically and unconsciously, using syntactic knowledge </a:t>
            </a:r>
          </a:p>
          <a:p>
            <a:r>
              <a:rPr lang="en-US" dirty="0"/>
              <a:t>	to anticipate meaning and resolve ambiguity.</a:t>
            </a:r>
          </a:p>
          <a:p>
            <a:r>
              <a:rPr lang="en-US" dirty="0"/>
              <a:t>To many researchers, this was strong support for the idea that language competence </a:t>
            </a:r>
          </a:p>
          <a:p>
            <a:r>
              <a:rPr lang="en-US" dirty="0"/>
              <a:t>	and language use or performance share the same rule-based architecture.</a:t>
            </a:r>
          </a:p>
          <a:p>
            <a:endParaRPr lang="en-US" dirty="0"/>
          </a:p>
          <a:p>
            <a:r>
              <a:rPr lang="en-US" dirty="0"/>
              <a:t>Still, even as psycholinguistic evidence supported the idea </a:t>
            </a:r>
          </a:p>
          <a:p>
            <a:r>
              <a:rPr lang="en-US" dirty="0"/>
              <a:t>	that people organize language structurally, </a:t>
            </a:r>
          </a:p>
          <a:p>
            <a:r>
              <a:rPr lang="en-US" dirty="0"/>
              <a:t>	what that means remains deeply debated.</a:t>
            </a:r>
          </a:p>
          <a:p>
            <a:r>
              <a:rPr lang="en-US" dirty="0"/>
              <a:t>Some researchers see these patterns as proof of an internal, rule-based grammar engine.</a:t>
            </a:r>
          </a:p>
          <a:p>
            <a:r>
              <a:rPr lang="en-US" dirty="0"/>
              <a:t>Others argue that they reflect </a:t>
            </a:r>
            <a:r>
              <a:rPr lang="en-US" b="1" dirty="0"/>
              <a:t>emergent regularities</a:t>
            </a:r>
          </a:p>
          <a:p>
            <a:r>
              <a:rPr lang="en-US" b="1" dirty="0"/>
              <a:t>	</a:t>
            </a:r>
            <a:r>
              <a:rPr lang="en-US" dirty="0"/>
              <a:t>—habits and predictions built from experience, not explicit rules.</a:t>
            </a:r>
          </a:p>
          <a:p>
            <a:r>
              <a:rPr lang="en-US" dirty="0"/>
              <a:t>And some propose that “grammar” may be more of a descriptive model </a:t>
            </a:r>
          </a:p>
          <a:p>
            <a:r>
              <a:rPr lang="en-US" dirty="0"/>
              <a:t>	than a literal mechanism in the brain.</a:t>
            </a:r>
          </a:p>
          <a:p>
            <a:r>
              <a:rPr lang="en-US" dirty="0"/>
              <a:t>The evidence shows that language processing is structured, </a:t>
            </a:r>
          </a:p>
          <a:p>
            <a:r>
              <a:rPr lang="en-US" dirty="0"/>
              <a:t>	but not necessarily </a:t>
            </a:r>
            <a:r>
              <a:rPr lang="en-US" i="1" dirty="0"/>
              <a:t>how</a:t>
            </a:r>
            <a:r>
              <a:rPr lang="en-US" dirty="0"/>
              <a:t> that structure is represented or implemented.</a:t>
            </a:r>
          </a:p>
        </p:txBody>
      </p:sp>
      <p:sp>
        <p:nvSpPr>
          <p:cNvPr id="4" name="Slide Number Placeholder 3">
            <a:extLst>
              <a:ext uri="{FF2B5EF4-FFF2-40B4-BE49-F238E27FC236}">
                <a16:creationId xmlns:a16="http://schemas.microsoft.com/office/drawing/2014/main" id="{97B9BDE9-F228-82B4-2D30-D89D9215FFCE}"/>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3337982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580733"/>
            <a:ext cx="8283862" cy="1087581"/>
          </a:xfrm>
        </p:spPr>
        <p:txBody>
          <a:bodyPr vert="horz" lIns="91440" tIns="45720" rIns="91440" bIns="45720" rtlCol="0" anchor="t">
            <a:normAutofit/>
          </a:bodyPr>
          <a:lstStyle/>
          <a:p>
            <a:pPr marL="0" indent="0" algn="ctr">
              <a:buNone/>
            </a:pPr>
            <a:r>
              <a:rPr lang="en-US" dirty="0">
                <a:latin typeface="Calibri"/>
                <a:cs typeface="Calibri"/>
              </a:rPr>
              <a:t>Language</a:t>
            </a:r>
          </a:p>
          <a:p>
            <a:pPr marL="0" indent="0" algn="ctr">
              <a:buNone/>
            </a:pPr>
            <a:r>
              <a:rPr lang="en-US" dirty="0">
                <a:latin typeface="Calibri"/>
                <a:cs typeface="Calibri"/>
              </a:rPr>
              <a:t>Lecture 2: The Psychology of Language</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76C6-DDC3-A699-CA64-7308F8648AE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B64AD54-BDFC-1631-0A40-EDB023D3D5E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14A8506-EB0E-2B4F-6AAB-D257693900B7}"/>
              </a:ext>
            </a:extLst>
          </p:cNvPr>
          <p:cNvSpPr txBox="1"/>
          <p:nvPr/>
        </p:nvSpPr>
        <p:spPr>
          <a:xfrm>
            <a:off x="7580670" y="1457901"/>
            <a:ext cx="4326195" cy="3293209"/>
          </a:xfrm>
          <a:prstGeom prst="rect">
            <a:avLst/>
          </a:prstGeom>
          <a:noFill/>
        </p:spPr>
        <p:txBody>
          <a:bodyPr wrap="square" rtlCol="0">
            <a:spAutoFit/>
          </a:bodyPr>
          <a:lstStyle/>
          <a:p>
            <a:r>
              <a:rPr lang="en-US" sz="3200" b="1" dirty="0"/>
              <a:t>Limits and Critiques of the Symbolic Model</a:t>
            </a:r>
          </a:p>
          <a:p>
            <a:pPr marL="342900" indent="-342900">
              <a:buFont typeface="Arial" panose="020B0604020202020204" pitchFamily="34" charset="0"/>
              <a:buChar char="•"/>
            </a:pPr>
            <a:r>
              <a:rPr lang="en-US" sz="2400" dirty="0"/>
              <a:t>Rules explain structure, but not learning</a:t>
            </a:r>
          </a:p>
          <a:p>
            <a:pPr marL="342900" indent="-342900">
              <a:buFont typeface="Arial" panose="020B0604020202020204" pitchFamily="34" charset="0"/>
              <a:buChar char="•"/>
            </a:pPr>
            <a:r>
              <a:rPr lang="en-US" sz="2400" dirty="0"/>
              <a:t>Real language is messy, graded, and contextual</a:t>
            </a:r>
          </a:p>
          <a:p>
            <a:pPr marL="342900" indent="-342900">
              <a:buFont typeface="Arial" panose="020B0604020202020204" pitchFamily="34" charset="0"/>
              <a:buChar char="•"/>
            </a:pPr>
            <a:r>
              <a:rPr lang="en-US" sz="2400" dirty="0"/>
              <a:t>The symbolic mind may be too rigid to capture it</a:t>
            </a:r>
          </a:p>
        </p:txBody>
      </p:sp>
      <p:pic>
        <p:nvPicPr>
          <p:cNvPr id="5" name="Picture 4">
            <a:extLst>
              <a:ext uri="{FF2B5EF4-FFF2-40B4-BE49-F238E27FC236}">
                <a16:creationId xmlns:a16="http://schemas.microsoft.com/office/drawing/2014/main" id="{C05253A5-C55D-CB59-0BD4-A396ED5A42BD}"/>
              </a:ext>
            </a:extLst>
          </p:cNvPr>
          <p:cNvPicPr>
            <a:picLocks noChangeAspect="1"/>
          </p:cNvPicPr>
          <p:nvPr/>
        </p:nvPicPr>
        <p:blipFill>
          <a:blip r:embed="rId3"/>
          <a:stretch>
            <a:fillRect/>
          </a:stretch>
        </p:blipFill>
        <p:spPr>
          <a:xfrm>
            <a:off x="1998766" y="1237605"/>
            <a:ext cx="4330700" cy="1866900"/>
          </a:xfrm>
          <a:prstGeom prst="rect">
            <a:avLst/>
          </a:prstGeom>
        </p:spPr>
      </p:pic>
      <p:sp>
        <p:nvSpPr>
          <p:cNvPr id="6" name="TextBox 5">
            <a:extLst>
              <a:ext uri="{FF2B5EF4-FFF2-40B4-BE49-F238E27FC236}">
                <a16:creationId xmlns:a16="http://schemas.microsoft.com/office/drawing/2014/main" id="{DEA66F0C-3CFD-6937-23B8-F073241C6033}"/>
              </a:ext>
            </a:extLst>
          </p:cNvPr>
          <p:cNvSpPr txBox="1"/>
          <p:nvPr/>
        </p:nvSpPr>
        <p:spPr>
          <a:xfrm>
            <a:off x="1359066" y="3962400"/>
            <a:ext cx="4970400" cy="369332"/>
          </a:xfrm>
          <a:prstGeom prst="rect">
            <a:avLst/>
          </a:prstGeom>
          <a:noFill/>
        </p:spPr>
        <p:txBody>
          <a:bodyPr wrap="none" rtlCol="0">
            <a:spAutoFit/>
          </a:bodyPr>
          <a:lstStyle/>
          <a:p>
            <a:r>
              <a:rPr lang="en-US" dirty="0"/>
              <a:t>the … uh.. big… no I mean small dog chased the cat</a:t>
            </a:r>
          </a:p>
        </p:txBody>
      </p:sp>
    </p:spTree>
    <p:extLst>
      <p:ext uri="{BB962C8B-B14F-4D97-AF65-F5344CB8AC3E}">
        <p14:creationId xmlns:p14="http://schemas.microsoft.com/office/powerpoint/2010/main" val="33798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41B5-9839-FA68-ABAA-5CB38F8ACA8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718A720-A4DC-3C3E-7D60-92B7022F648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C00BF75-4270-6787-FE5A-A2CE43450AB0}"/>
              </a:ext>
            </a:extLst>
          </p:cNvPr>
          <p:cNvSpPr txBox="1"/>
          <p:nvPr/>
        </p:nvSpPr>
        <p:spPr>
          <a:xfrm>
            <a:off x="8101370" y="1139849"/>
            <a:ext cx="3805495" cy="4154984"/>
          </a:xfrm>
          <a:prstGeom prst="rect">
            <a:avLst/>
          </a:prstGeom>
          <a:noFill/>
        </p:spPr>
        <p:txBody>
          <a:bodyPr wrap="square" rtlCol="0">
            <a:spAutoFit/>
          </a:bodyPr>
          <a:lstStyle/>
          <a:p>
            <a:r>
              <a:rPr lang="en-US" sz="3200" b="1" dirty="0"/>
              <a:t>Connectionism and the Return of Learning</a:t>
            </a:r>
          </a:p>
          <a:p>
            <a:pPr marL="342900" indent="-342900">
              <a:buFont typeface="Arial" panose="020B0604020202020204" pitchFamily="34" charset="0"/>
              <a:buChar char="•"/>
            </a:pPr>
            <a:r>
              <a:rPr lang="en-US" sz="2400" dirty="0"/>
              <a:t>Structure can emerge from experience</a:t>
            </a:r>
          </a:p>
          <a:p>
            <a:pPr marL="342900" indent="-342900">
              <a:buFont typeface="Arial" panose="020B0604020202020204" pitchFamily="34" charset="0"/>
              <a:buChar char="•"/>
            </a:pPr>
            <a:r>
              <a:rPr lang="en-US" sz="2400" dirty="0"/>
              <a:t>Networks learn patterns, not explicit rules</a:t>
            </a:r>
          </a:p>
          <a:p>
            <a:pPr marL="342900" indent="-342900">
              <a:buFont typeface="Arial" panose="020B0604020202020204" pitchFamily="34" charset="0"/>
              <a:buChar char="•"/>
            </a:pPr>
            <a:r>
              <a:rPr lang="en-US" sz="2400" dirty="0"/>
              <a:t>Generativity may come from prediction, not innateness</a:t>
            </a:r>
          </a:p>
        </p:txBody>
      </p:sp>
      <p:pic>
        <p:nvPicPr>
          <p:cNvPr id="9218" name="Picture 2" descr="Connectionist Models of Cognition (Chapter 2) - The Cambridge Handbook of  Computational Cognitive Sciences">
            <a:extLst>
              <a:ext uri="{FF2B5EF4-FFF2-40B4-BE49-F238E27FC236}">
                <a16:creationId xmlns:a16="http://schemas.microsoft.com/office/drawing/2014/main" id="{6E993068-9BBD-4EE0-5B1B-E93827B23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81" y="836091"/>
            <a:ext cx="75311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18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508D6-22DC-B3BF-AF1D-45BA137CF84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4285ED0-B7D5-D8FD-E39A-3AD40BD3A7F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31EB729-D01E-063C-81EE-088DD5B37737}"/>
              </a:ext>
            </a:extLst>
          </p:cNvPr>
          <p:cNvSpPr txBox="1"/>
          <p:nvPr/>
        </p:nvSpPr>
        <p:spPr>
          <a:xfrm>
            <a:off x="265042" y="1299364"/>
            <a:ext cx="4055166" cy="3785652"/>
          </a:xfrm>
          <a:prstGeom prst="rect">
            <a:avLst/>
          </a:prstGeom>
          <a:noFill/>
        </p:spPr>
        <p:txBody>
          <a:bodyPr wrap="square" rtlCol="0">
            <a:spAutoFit/>
          </a:bodyPr>
          <a:lstStyle/>
          <a:p>
            <a:r>
              <a:rPr lang="en-US" sz="3200" b="1" dirty="0"/>
              <a:t>Statistical Learning and the Structure of the Input</a:t>
            </a:r>
          </a:p>
          <a:p>
            <a:pPr marL="342900" indent="-342900">
              <a:buFont typeface="Arial" panose="020B0604020202020204" pitchFamily="34" charset="0"/>
              <a:buChar char="•"/>
            </a:pPr>
            <a:r>
              <a:rPr lang="en-US" sz="2400" dirty="0"/>
              <a:t>Learners track patterns in what they hear</a:t>
            </a:r>
          </a:p>
          <a:p>
            <a:pPr marL="342900" indent="-342900">
              <a:buFont typeface="Arial" panose="020B0604020202020204" pitchFamily="34" charset="0"/>
              <a:buChar char="•"/>
            </a:pPr>
            <a:r>
              <a:rPr lang="en-US" sz="2400" dirty="0"/>
              <a:t>Structure can be discovered in the input itself</a:t>
            </a:r>
          </a:p>
          <a:p>
            <a:pPr marL="342900" indent="-342900">
              <a:buFont typeface="Arial" panose="020B0604020202020204" pitchFamily="34" charset="0"/>
              <a:buChar char="•"/>
            </a:pPr>
            <a:r>
              <a:rPr lang="en-US" sz="2400" dirty="0"/>
              <a:t>The world may teach more than Chomsky thought</a:t>
            </a:r>
          </a:p>
        </p:txBody>
      </p:sp>
      <p:pic>
        <p:nvPicPr>
          <p:cNvPr id="20482" name="Picture 2" descr="Mechanisms of Statistical Learning in Infancy | SpringerLink">
            <a:extLst>
              <a:ext uri="{FF2B5EF4-FFF2-40B4-BE49-F238E27FC236}">
                <a16:creationId xmlns:a16="http://schemas.microsoft.com/office/drawing/2014/main" id="{BF835201-D6EA-F46F-0337-971DD8C8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063" y="3037076"/>
            <a:ext cx="7019188" cy="289989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tatistical learning in infants? (saffran et al., 1996) - ok science">
            <a:extLst>
              <a:ext uri="{FF2B5EF4-FFF2-40B4-BE49-F238E27FC236}">
                <a16:creationId xmlns:a16="http://schemas.microsoft.com/office/drawing/2014/main" id="{6FE0AA9C-A33C-9624-7D48-12E1F4A98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420" y="82988"/>
            <a:ext cx="4888580" cy="274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FC269-3F5D-065F-943A-74DA5021284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C9670BD-26C6-90B8-7FCE-B4DEB503135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CDEF157-E85A-0E7D-50DB-6A2B4C2BA69F}"/>
              </a:ext>
            </a:extLst>
          </p:cNvPr>
          <p:cNvSpPr txBox="1"/>
          <p:nvPr/>
        </p:nvSpPr>
        <p:spPr>
          <a:xfrm>
            <a:off x="7580670" y="1457901"/>
            <a:ext cx="4326195" cy="3293209"/>
          </a:xfrm>
          <a:prstGeom prst="rect">
            <a:avLst/>
          </a:prstGeom>
          <a:noFill/>
        </p:spPr>
        <p:txBody>
          <a:bodyPr wrap="square" rtlCol="0">
            <a:spAutoFit/>
          </a:bodyPr>
          <a:lstStyle/>
          <a:p>
            <a:r>
              <a:rPr lang="en-US" sz="3200" b="1" dirty="0"/>
              <a:t>The Social Prerequisites for Language</a:t>
            </a:r>
          </a:p>
          <a:p>
            <a:pPr marL="342900" indent="-342900">
              <a:buFont typeface="Arial" panose="020B0604020202020204" pitchFamily="34" charset="0"/>
              <a:buChar char="•"/>
            </a:pPr>
            <a:r>
              <a:rPr lang="en-US" sz="2400" dirty="0"/>
              <a:t>Humans are driven to share minds, not just sounds</a:t>
            </a:r>
          </a:p>
          <a:p>
            <a:pPr marL="342900" indent="-342900">
              <a:buFont typeface="Arial" panose="020B0604020202020204" pitchFamily="34" charset="0"/>
              <a:buChar char="•"/>
            </a:pPr>
            <a:r>
              <a:rPr lang="en-US" sz="2400" dirty="0"/>
              <a:t>Language depends on motivation to communicate</a:t>
            </a:r>
          </a:p>
          <a:p>
            <a:pPr marL="342900" indent="-342900">
              <a:buFont typeface="Arial" panose="020B0604020202020204" pitchFamily="34" charset="0"/>
              <a:buChar char="•"/>
            </a:pPr>
            <a:r>
              <a:rPr lang="en-US" sz="2400" dirty="0"/>
              <a:t>Sociality may be the key difference, not intelligence</a:t>
            </a:r>
          </a:p>
        </p:txBody>
      </p:sp>
      <p:pic>
        <p:nvPicPr>
          <p:cNvPr id="10242" name="Picture 2" descr="Designing Classrooms for Collaboration">
            <a:extLst>
              <a:ext uri="{FF2B5EF4-FFF2-40B4-BE49-F238E27FC236}">
                <a16:creationId xmlns:a16="http://schemas.microsoft.com/office/drawing/2014/main" id="{AC8E5166-F390-F14C-AF2D-331AF13EC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989" y="1507597"/>
            <a:ext cx="6013228" cy="366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9C62-F382-79B9-68B3-F4F2DC63E5B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EB22CD3-A742-7778-A888-4284D177054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CDB22B7-27F6-0DEA-5DE6-0359BA4405BA}"/>
              </a:ext>
            </a:extLst>
          </p:cNvPr>
          <p:cNvSpPr txBox="1"/>
          <p:nvPr/>
        </p:nvSpPr>
        <p:spPr>
          <a:xfrm>
            <a:off x="7580670" y="1457901"/>
            <a:ext cx="4326195" cy="3785652"/>
          </a:xfrm>
          <a:prstGeom prst="rect">
            <a:avLst/>
          </a:prstGeom>
          <a:noFill/>
        </p:spPr>
        <p:txBody>
          <a:bodyPr wrap="square" rtlCol="0">
            <a:spAutoFit/>
          </a:bodyPr>
          <a:lstStyle/>
          <a:p>
            <a:r>
              <a:rPr lang="en-US" sz="3200" b="1" dirty="0"/>
              <a:t>Usage-Based and Constructivist Approaches</a:t>
            </a:r>
          </a:p>
          <a:p>
            <a:pPr marL="342900" indent="-342900">
              <a:buFont typeface="Arial" panose="020B0604020202020204" pitchFamily="34" charset="0"/>
              <a:buChar char="•"/>
            </a:pPr>
            <a:r>
              <a:rPr lang="en-US" sz="2400" dirty="0"/>
              <a:t>Language grows out of social use</a:t>
            </a:r>
          </a:p>
          <a:p>
            <a:pPr marL="342900" indent="-342900">
              <a:buFont typeface="Arial" panose="020B0604020202020204" pitchFamily="34" charset="0"/>
              <a:buChar char="•"/>
            </a:pPr>
            <a:r>
              <a:rPr lang="en-US" sz="2400" dirty="0"/>
              <a:t>Learning, attention, and intention work together</a:t>
            </a:r>
          </a:p>
          <a:p>
            <a:pPr marL="342900" indent="-342900">
              <a:buFont typeface="Arial" panose="020B0604020202020204" pitchFamily="34" charset="0"/>
              <a:buChar char="•"/>
            </a:pPr>
            <a:r>
              <a:rPr lang="en-US" sz="2400" dirty="0"/>
              <a:t>Grammar emerges where communication succeeds</a:t>
            </a:r>
          </a:p>
        </p:txBody>
      </p:sp>
      <p:pic>
        <p:nvPicPr>
          <p:cNvPr id="11266" name="Picture 2">
            <a:extLst>
              <a:ext uri="{FF2B5EF4-FFF2-40B4-BE49-F238E27FC236}">
                <a16:creationId xmlns:a16="http://schemas.microsoft.com/office/drawing/2014/main" id="{89BF405E-5ED5-7F0E-9DD0-67E2C05F8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604" y="996231"/>
            <a:ext cx="5882523" cy="464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6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0D28-FF89-C6F4-34C7-C43A079C79F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87183A4-D896-D448-24AA-DE8FE5576C5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50DE5CA-25C6-46F0-3548-CDCFB68267DE}"/>
              </a:ext>
            </a:extLst>
          </p:cNvPr>
          <p:cNvSpPr txBox="1"/>
          <p:nvPr/>
        </p:nvSpPr>
        <p:spPr>
          <a:xfrm>
            <a:off x="7772400" y="1457901"/>
            <a:ext cx="4134465" cy="4031873"/>
          </a:xfrm>
          <a:prstGeom prst="rect">
            <a:avLst/>
          </a:prstGeom>
          <a:noFill/>
        </p:spPr>
        <p:txBody>
          <a:bodyPr wrap="square" rtlCol="0">
            <a:spAutoFit/>
          </a:bodyPr>
          <a:lstStyle/>
          <a:p>
            <a:r>
              <a:rPr lang="en-US" sz="3200" b="1" dirty="0"/>
              <a:t>Modern Machine Learning and Language</a:t>
            </a:r>
          </a:p>
          <a:p>
            <a:pPr marL="342900" indent="-342900">
              <a:buFont typeface="Arial" panose="020B0604020202020204" pitchFamily="34" charset="0"/>
              <a:buChar char="•"/>
            </a:pPr>
            <a:r>
              <a:rPr lang="en-US" sz="2400" dirty="0"/>
              <a:t>Computers now learn language from data, not rules</a:t>
            </a:r>
          </a:p>
          <a:p>
            <a:pPr marL="342900" indent="-342900">
              <a:buFont typeface="Arial" panose="020B0604020202020204" pitchFamily="34" charset="0"/>
              <a:buChar char="•"/>
            </a:pPr>
            <a:r>
              <a:rPr lang="en-US" sz="2400" dirty="0"/>
              <a:t>Patterns emerge from prediction, not programming</a:t>
            </a:r>
          </a:p>
          <a:p>
            <a:pPr marL="342900" indent="-342900">
              <a:buFont typeface="Arial" panose="020B0604020202020204" pitchFamily="34" charset="0"/>
              <a:buChar char="•"/>
            </a:pPr>
            <a:r>
              <a:rPr lang="en-US" sz="2400" dirty="0"/>
              <a:t>Machines echo human debates about learning and structure</a:t>
            </a:r>
          </a:p>
        </p:txBody>
      </p:sp>
      <p:pic>
        <p:nvPicPr>
          <p:cNvPr id="12290" name="Picture 2" descr="ChatGPT - Free download and install on ...">
            <a:extLst>
              <a:ext uri="{FF2B5EF4-FFF2-40B4-BE49-F238E27FC236}">
                <a16:creationId xmlns:a16="http://schemas.microsoft.com/office/drawing/2014/main" id="{265623C4-AA29-4DCA-CDF3-397DE7AD9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587" y="754211"/>
            <a:ext cx="1915768" cy="19157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D0A09C-5BF1-9159-0C06-69E94688AFB7}"/>
              </a:ext>
            </a:extLst>
          </p:cNvPr>
          <p:cNvPicPr>
            <a:picLocks noChangeAspect="1"/>
          </p:cNvPicPr>
          <p:nvPr/>
        </p:nvPicPr>
        <p:blipFill>
          <a:blip r:embed="rId4"/>
          <a:stretch>
            <a:fillRect/>
          </a:stretch>
        </p:blipFill>
        <p:spPr>
          <a:xfrm>
            <a:off x="0" y="2669979"/>
            <a:ext cx="7772400" cy="3024241"/>
          </a:xfrm>
          <a:prstGeom prst="rect">
            <a:avLst/>
          </a:prstGeom>
        </p:spPr>
      </p:pic>
    </p:spTree>
    <p:extLst>
      <p:ext uri="{BB962C8B-B14F-4D97-AF65-F5344CB8AC3E}">
        <p14:creationId xmlns:p14="http://schemas.microsoft.com/office/powerpoint/2010/main" val="248458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1D7E-C039-9C73-E39C-DEC4FDADEE2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9EC7684-A52E-63EA-9D06-43B8F56177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B6BCE8C-6FC5-741A-6EEF-F867D55032F3}"/>
              </a:ext>
            </a:extLst>
          </p:cNvPr>
          <p:cNvSpPr txBox="1"/>
          <p:nvPr/>
        </p:nvSpPr>
        <p:spPr>
          <a:xfrm>
            <a:off x="7024078" y="1365136"/>
            <a:ext cx="4326195" cy="3293209"/>
          </a:xfrm>
          <a:prstGeom prst="rect">
            <a:avLst/>
          </a:prstGeom>
          <a:noFill/>
        </p:spPr>
        <p:txBody>
          <a:bodyPr wrap="square" rtlCol="0">
            <a:spAutoFit/>
          </a:bodyPr>
          <a:lstStyle/>
          <a:p>
            <a:r>
              <a:rPr lang="en-US" sz="3200" b="1" dirty="0"/>
              <a:t>Debate Example 1:</a:t>
            </a:r>
            <a:br>
              <a:rPr lang="en-US" sz="3200" b="1" dirty="0"/>
            </a:br>
            <a:r>
              <a:rPr lang="en-US" sz="3200" b="1" dirty="0"/>
              <a:t>Morphology Acquisition</a:t>
            </a:r>
          </a:p>
          <a:p>
            <a:pPr marL="342900" indent="-342900">
              <a:buFont typeface="Arial" panose="020B0604020202020204" pitchFamily="34" charset="0"/>
              <a:buChar char="•"/>
            </a:pPr>
            <a:r>
              <a:rPr lang="en-US" sz="2400" dirty="0"/>
              <a:t>Do we apply rules or learn patterns?</a:t>
            </a:r>
          </a:p>
          <a:p>
            <a:pPr marL="342900" indent="-342900">
              <a:buFont typeface="Arial" panose="020B0604020202020204" pitchFamily="34" charset="0"/>
              <a:buChar char="•"/>
            </a:pPr>
            <a:r>
              <a:rPr lang="en-US" sz="2400" dirty="0"/>
              <a:t>Past tense and plurals reveal how we generalize</a:t>
            </a:r>
          </a:p>
          <a:p>
            <a:pPr marL="342900" indent="-342900">
              <a:buFont typeface="Arial" panose="020B0604020202020204" pitchFamily="34" charset="0"/>
              <a:buChar char="•"/>
            </a:pPr>
            <a:r>
              <a:rPr lang="en-US" sz="2400" dirty="0"/>
              <a:t>Language learning turns memory into structure</a:t>
            </a:r>
          </a:p>
        </p:txBody>
      </p:sp>
      <p:pic>
        <p:nvPicPr>
          <p:cNvPr id="13314" name="Picture 2">
            <a:extLst>
              <a:ext uri="{FF2B5EF4-FFF2-40B4-BE49-F238E27FC236}">
                <a16:creationId xmlns:a16="http://schemas.microsoft.com/office/drawing/2014/main" id="{37F76C4E-0A12-B19C-4801-D2C2081A0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014" y="904628"/>
            <a:ext cx="4192094" cy="504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9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0657-20C7-E19D-7B0D-934870440CA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43CB9E7-AA15-F25E-19CB-024680D9B12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5089E65-2F8F-191A-B15A-25FB91905D03}"/>
              </a:ext>
            </a:extLst>
          </p:cNvPr>
          <p:cNvSpPr txBox="1"/>
          <p:nvPr/>
        </p:nvSpPr>
        <p:spPr>
          <a:xfrm>
            <a:off x="6944140" y="1457901"/>
            <a:ext cx="4962726" cy="3785652"/>
          </a:xfrm>
          <a:prstGeom prst="rect">
            <a:avLst/>
          </a:prstGeom>
          <a:noFill/>
        </p:spPr>
        <p:txBody>
          <a:bodyPr wrap="square" rtlCol="0">
            <a:spAutoFit/>
          </a:bodyPr>
          <a:lstStyle/>
          <a:p>
            <a:r>
              <a:rPr lang="en-US" sz="3200" b="1" dirty="0"/>
              <a:t>Debate Example 2:</a:t>
            </a:r>
            <a:br>
              <a:rPr lang="en-US" sz="3200" b="1" dirty="0"/>
            </a:br>
            <a:r>
              <a:rPr lang="en-US" sz="3200" b="1" dirty="0"/>
              <a:t>Understanding Sentences: Rules or Predictions?</a:t>
            </a:r>
            <a:endParaRPr lang="en-US" sz="3200" dirty="0"/>
          </a:p>
          <a:p>
            <a:pPr marL="342900" indent="-342900">
              <a:buFont typeface="Arial" panose="020B0604020202020204" pitchFamily="34" charset="0"/>
              <a:buChar char="•"/>
            </a:pPr>
            <a:r>
              <a:rPr lang="en-US" sz="2400" dirty="0"/>
              <a:t>Do we follow grammar or guess ahead?</a:t>
            </a:r>
          </a:p>
          <a:p>
            <a:pPr marL="342900" indent="-342900">
              <a:buFont typeface="Arial" panose="020B0604020202020204" pitchFamily="34" charset="0"/>
              <a:buChar char="•"/>
            </a:pPr>
            <a:r>
              <a:rPr lang="en-US" sz="2400" dirty="0"/>
              <a:t>Meaning unfolds through expectation and context</a:t>
            </a:r>
          </a:p>
          <a:p>
            <a:pPr marL="342900" indent="-342900">
              <a:buFont typeface="Arial" panose="020B0604020202020204" pitchFamily="34" charset="0"/>
              <a:buChar char="•"/>
            </a:pPr>
            <a:r>
              <a:rPr lang="en-US" sz="2400" dirty="0"/>
              <a:t>Parsing may be prediction in disguise</a:t>
            </a:r>
          </a:p>
        </p:txBody>
      </p:sp>
      <p:pic>
        <p:nvPicPr>
          <p:cNvPr id="14338" name="Picture 2" descr="The time-course of prediction in incremental sentence processing: Evidence  from anticipatory eye movements">
            <a:extLst>
              <a:ext uri="{FF2B5EF4-FFF2-40B4-BE49-F238E27FC236}">
                <a16:creationId xmlns:a16="http://schemas.microsoft.com/office/drawing/2014/main" id="{3CA559FA-059F-BE3E-79DF-A7A0E0866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811" y="936433"/>
            <a:ext cx="4215572" cy="477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5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07731-DA98-6163-20B3-6A1EDA19E67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CEA23D9-1060-035A-4884-F569D8D33B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801B423-7CC8-BC89-F1C9-17FA7F9A8226}"/>
              </a:ext>
            </a:extLst>
          </p:cNvPr>
          <p:cNvSpPr txBox="1"/>
          <p:nvPr/>
        </p:nvSpPr>
        <p:spPr>
          <a:xfrm>
            <a:off x="7580670" y="1457901"/>
            <a:ext cx="4326195" cy="3785652"/>
          </a:xfrm>
          <a:prstGeom prst="rect">
            <a:avLst/>
          </a:prstGeom>
          <a:noFill/>
        </p:spPr>
        <p:txBody>
          <a:bodyPr wrap="square" rtlCol="0">
            <a:spAutoFit/>
          </a:bodyPr>
          <a:lstStyle/>
          <a:p>
            <a:r>
              <a:rPr lang="en-US" sz="3200" b="1" dirty="0"/>
              <a:t>Debate Example 3:</a:t>
            </a:r>
            <a:br>
              <a:rPr lang="en-US" sz="3200" b="1" dirty="0"/>
            </a:br>
            <a:r>
              <a:rPr lang="en-US" sz="3200" b="1" dirty="0"/>
              <a:t>Critical Periods in Language Acquisition</a:t>
            </a:r>
            <a:r>
              <a:rPr lang="en-US" sz="3200" dirty="0"/>
              <a:t>?</a:t>
            </a:r>
          </a:p>
          <a:p>
            <a:pPr marL="342900" indent="-342900">
              <a:buFont typeface="Arial" panose="020B0604020202020204" pitchFamily="34" charset="0"/>
              <a:buChar char="•"/>
            </a:pPr>
            <a:r>
              <a:rPr lang="en-US" sz="2400" dirty="0"/>
              <a:t>Is there a window for mastering language?</a:t>
            </a:r>
          </a:p>
          <a:p>
            <a:pPr marL="342900" indent="-342900">
              <a:buFont typeface="Arial" panose="020B0604020202020204" pitchFamily="34" charset="0"/>
              <a:buChar char="•"/>
            </a:pPr>
            <a:r>
              <a:rPr lang="en-US" sz="2400" dirty="0"/>
              <a:t>Does biology close the door, or can experience reopen it?</a:t>
            </a:r>
          </a:p>
          <a:p>
            <a:pPr marL="342900" indent="-342900">
              <a:buFont typeface="Arial" panose="020B0604020202020204" pitchFamily="34" charset="0"/>
              <a:buChar char="•"/>
            </a:pPr>
            <a:r>
              <a:rPr lang="en-US" sz="2400" dirty="0"/>
              <a:t>Timing tests the balance of nature and nurture</a:t>
            </a:r>
          </a:p>
        </p:txBody>
      </p:sp>
      <p:sp>
        <p:nvSpPr>
          <p:cNvPr id="3" name="AutoShape 2" descr="Critical period hypothesis | Psychology of Language Class Notes">
            <a:extLst>
              <a:ext uri="{FF2B5EF4-FFF2-40B4-BE49-F238E27FC236}">
                <a16:creationId xmlns:a16="http://schemas.microsoft.com/office/drawing/2014/main" id="{7DF1963C-B6DA-79E6-7AD6-0691BD7F6C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2C855ED-72C7-C113-51E1-387450C26C02}"/>
              </a:ext>
            </a:extLst>
          </p:cNvPr>
          <p:cNvPicPr>
            <a:picLocks noChangeAspect="1"/>
          </p:cNvPicPr>
          <p:nvPr/>
        </p:nvPicPr>
        <p:blipFill>
          <a:blip r:embed="rId3"/>
          <a:stretch>
            <a:fillRect/>
          </a:stretch>
        </p:blipFill>
        <p:spPr>
          <a:xfrm>
            <a:off x="285135" y="1274969"/>
            <a:ext cx="7210076" cy="3785651"/>
          </a:xfrm>
          <a:prstGeom prst="rect">
            <a:avLst/>
          </a:prstGeom>
        </p:spPr>
      </p:pic>
    </p:spTree>
    <p:extLst>
      <p:ext uri="{BB962C8B-B14F-4D97-AF65-F5344CB8AC3E}">
        <p14:creationId xmlns:p14="http://schemas.microsoft.com/office/powerpoint/2010/main" val="228033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309-C78D-7789-83F9-BE4A73C9387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C25AB12-336F-888B-5EF5-C16157E2496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C05B233-63F9-7125-F3BC-37FF138AB319}"/>
              </a:ext>
            </a:extLst>
          </p:cNvPr>
          <p:cNvSpPr txBox="1"/>
          <p:nvPr/>
        </p:nvSpPr>
        <p:spPr>
          <a:xfrm>
            <a:off x="7553739" y="1365136"/>
            <a:ext cx="3796534" cy="3785652"/>
          </a:xfrm>
          <a:prstGeom prst="rect">
            <a:avLst/>
          </a:prstGeom>
          <a:noFill/>
        </p:spPr>
        <p:txBody>
          <a:bodyPr wrap="square" rtlCol="0">
            <a:spAutoFit/>
          </a:bodyPr>
          <a:lstStyle/>
          <a:p>
            <a:r>
              <a:rPr lang="en-US" sz="3200" b="1" dirty="0"/>
              <a:t>Debate Example 4:</a:t>
            </a:r>
            <a:br>
              <a:rPr lang="en-US" sz="3200" b="1" dirty="0"/>
            </a:br>
            <a:r>
              <a:rPr lang="en-US" sz="3200" b="1" dirty="0"/>
              <a:t>How Do Children Learn Words So Fast?</a:t>
            </a:r>
          </a:p>
          <a:p>
            <a:pPr marL="342900" indent="-342900">
              <a:buFont typeface="Arial" panose="020B0604020202020204" pitchFamily="34" charset="0"/>
              <a:buChar char="•"/>
            </a:pPr>
            <a:r>
              <a:rPr lang="en-US" sz="2400" dirty="0"/>
              <a:t>New words learned in a single glance</a:t>
            </a:r>
          </a:p>
          <a:p>
            <a:pPr marL="342900" indent="-342900">
              <a:buFont typeface="Arial" panose="020B0604020202020204" pitchFamily="34" charset="0"/>
              <a:buChar char="•"/>
            </a:pPr>
            <a:r>
              <a:rPr lang="en-US" sz="2400" dirty="0"/>
              <a:t>Innate biases or learned associations?</a:t>
            </a:r>
          </a:p>
          <a:p>
            <a:pPr marL="342900" indent="-342900">
              <a:buFont typeface="Arial" panose="020B0604020202020204" pitchFamily="34" charset="0"/>
              <a:buChar char="•"/>
            </a:pPr>
            <a:r>
              <a:rPr lang="en-US" sz="2400" dirty="0"/>
              <a:t>Speed reveals the mind’s hidden structure</a:t>
            </a:r>
          </a:p>
        </p:txBody>
      </p:sp>
      <p:pic>
        <p:nvPicPr>
          <p:cNvPr id="16386" name="Picture 2" descr="Speech Development Between 30 and 119 Months in Typical Children I:  Intelligibility Growth Curves for Single-Word and Multiword Productions |  Journal of Speech, Language, and Hearing Research">
            <a:extLst>
              <a:ext uri="{FF2B5EF4-FFF2-40B4-BE49-F238E27FC236}">
                <a16:creationId xmlns:a16="http://schemas.microsoft.com/office/drawing/2014/main" id="{4E0F3BE3-DDB3-E30F-4916-64C550D76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35" y="915640"/>
            <a:ext cx="7177698" cy="468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3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11-1</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3476465" cy="584775"/>
          </a:xfrm>
          <a:prstGeom prst="rect">
            <a:avLst/>
          </a:prstGeom>
          <a:noFill/>
        </p:spPr>
        <p:txBody>
          <a:bodyPr wrap="none" rtlCol="0">
            <a:spAutoFit/>
          </a:bodyPr>
          <a:lstStyle/>
          <a:p>
            <a:r>
              <a:rPr lang="en-US" sz="3200" b="1" dirty="0"/>
              <a:t>Password</a:t>
            </a:r>
            <a:r>
              <a:rPr lang="en-US" sz="3200" dirty="0"/>
              <a:t>: </a:t>
            </a:r>
            <a:r>
              <a:rPr lang="en-US" sz="3200" dirty="0" err="1"/>
              <a:t>chomsky</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1077218"/>
          </a:xfrm>
          <a:prstGeom prst="rect">
            <a:avLst/>
          </a:prstGeom>
          <a:noFill/>
        </p:spPr>
        <p:txBody>
          <a:bodyPr wrap="square" rtlCol="0">
            <a:spAutoFit/>
          </a:bodyPr>
          <a:lstStyle/>
          <a:p>
            <a:r>
              <a:rPr lang="en-US" sz="3200" b="1" dirty="0"/>
              <a:t>Question</a:t>
            </a:r>
            <a:r>
              <a:rPr lang="en-US" sz="3200" dirty="0"/>
              <a:t>: The article discusses language as being ”hierarchical”. What does that mean?</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BF19A-D9CA-7333-89EB-ED47CFD9936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54049C7-2361-7A5D-0A0A-D6556CA9C2F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2EC266F-77B4-9D65-14AE-7006819AA6AD}"/>
              </a:ext>
            </a:extLst>
          </p:cNvPr>
          <p:cNvSpPr txBox="1"/>
          <p:nvPr/>
        </p:nvSpPr>
        <p:spPr>
          <a:xfrm>
            <a:off x="7540487" y="1205860"/>
            <a:ext cx="4280728" cy="3785652"/>
          </a:xfrm>
          <a:prstGeom prst="rect">
            <a:avLst/>
          </a:prstGeom>
          <a:noFill/>
        </p:spPr>
        <p:txBody>
          <a:bodyPr wrap="square" rtlCol="0">
            <a:spAutoFit/>
          </a:bodyPr>
          <a:lstStyle/>
          <a:p>
            <a:r>
              <a:rPr lang="en-US" sz="3200" b="1" dirty="0"/>
              <a:t>Debate Example 5:</a:t>
            </a:r>
            <a:br>
              <a:rPr lang="en-US" sz="3200" b="1" dirty="0"/>
            </a:br>
            <a:r>
              <a:rPr lang="en-US" sz="3200" b="1" dirty="0"/>
              <a:t>Word-Order Universals and Typology</a:t>
            </a:r>
          </a:p>
          <a:p>
            <a:pPr marL="342900" indent="-342900">
              <a:buFont typeface="Arial" panose="020B0604020202020204" pitchFamily="34" charset="0"/>
              <a:buChar char="•"/>
            </a:pPr>
            <a:r>
              <a:rPr lang="en-US" sz="2400" dirty="0"/>
              <a:t>Are all languages built on shared rules?</a:t>
            </a:r>
          </a:p>
          <a:p>
            <a:pPr marL="342900" indent="-342900">
              <a:buFont typeface="Arial" panose="020B0604020202020204" pitchFamily="34" charset="0"/>
              <a:buChar char="•"/>
            </a:pPr>
            <a:r>
              <a:rPr lang="en-US" sz="2400" dirty="0"/>
              <a:t>Universal Grammar or cultural adaptation?</a:t>
            </a:r>
          </a:p>
          <a:p>
            <a:pPr marL="342900" indent="-342900">
              <a:buFont typeface="Arial" panose="020B0604020202020204" pitchFamily="34" charset="0"/>
              <a:buChar char="•"/>
            </a:pPr>
            <a:r>
              <a:rPr lang="en-US" sz="2400" dirty="0"/>
              <a:t>Patterns may reflect processing, not prescription</a:t>
            </a:r>
          </a:p>
        </p:txBody>
      </p:sp>
      <p:pic>
        <p:nvPicPr>
          <p:cNvPr id="17410" name="Picture 2" descr="Matthew Dryer">
            <a:extLst>
              <a:ext uri="{FF2B5EF4-FFF2-40B4-BE49-F238E27FC236}">
                <a16:creationId xmlns:a16="http://schemas.microsoft.com/office/drawing/2014/main" id="{5BB14D3E-804F-27FE-C919-CFF4972ED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85" y="1524412"/>
            <a:ext cx="69977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83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D340B-4C71-9738-399A-E146272D05F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5A2C02F-50D7-87D8-5D8F-DD5C7A4795C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D9E4DBF-2C72-5704-0436-B2E3E800F221}"/>
              </a:ext>
            </a:extLst>
          </p:cNvPr>
          <p:cNvSpPr txBox="1"/>
          <p:nvPr/>
        </p:nvSpPr>
        <p:spPr>
          <a:xfrm>
            <a:off x="6201474" y="1842214"/>
            <a:ext cx="5598830" cy="2923877"/>
          </a:xfrm>
          <a:prstGeom prst="rect">
            <a:avLst/>
          </a:prstGeom>
          <a:noFill/>
        </p:spPr>
        <p:txBody>
          <a:bodyPr wrap="square" rtlCol="0">
            <a:spAutoFit/>
          </a:bodyPr>
          <a:lstStyle/>
          <a:p>
            <a:r>
              <a:rPr lang="en-US" sz="3200" b="1" dirty="0"/>
              <a:t>Debate Example 6:</a:t>
            </a:r>
            <a:br>
              <a:rPr lang="en-US" sz="3200" b="1" dirty="0"/>
            </a:br>
            <a:r>
              <a:rPr lang="en-US" sz="3200" b="1" dirty="0"/>
              <a:t>Pragmatics and Theory of Mind</a:t>
            </a:r>
          </a:p>
          <a:p>
            <a:pPr marL="342900" indent="-342900">
              <a:buFont typeface="Arial" panose="020B0604020202020204" pitchFamily="34" charset="0"/>
              <a:buChar char="•"/>
            </a:pPr>
            <a:r>
              <a:rPr lang="en-US" sz="2400" dirty="0"/>
              <a:t>Language means more than it says</a:t>
            </a:r>
          </a:p>
          <a:p>
            <a:pPr marL="342900" indent="-342900">
              <a:buFont typeface="Arial" panose="020B0604020202020204" pitchFamily="34" charset="0"/>
              <a:buChar char="•"/>
            </a:pPr>
            <a:r>
              <a:rPr lang="en-US" sz="2400" dirty="0"/>
              <a:t>Do we need a special module for intention?</a:t>
            </a:r>
          </a:p>
          <a:p>
            <a:pPr marL="342900" indent="-342900">
              <a:buFont typeface="Arial" panose="020B0604020202020204" pitchFamily="34" charset="0"/>
              <a:buChar char="•"/>
            </a:pPr>
            <a:r>
              <a:rPr lang="en-US" sz="2400" dirty="0"/>
              <a:t>Understanding minds may underlie understanding words</a:t>
            </a:r>
          </a:p>
        </p:txBody>
      </p:sp>
      <p:pic>
        <p:nvPicPr>
          <p:cNvPr id="18434" name="Picture 2" descr="Perspective-free pragmatics: Broken precedents and the  recovery-from-preemption hypothesis - ScienceDirect">
            <a:extLst>
              <a:ext uri="{FF2B5EF4-FFF2-40B4-BE49-F238E27FC236}">
                <a16:creationId xmlns:a16="http://schemas.microsoft.com/office/drawing/2014/main" id="{E96FAD64-CF08-F843-EE0E-78E15DCB3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683" y="735162"/>
            <a:ext cx="4780411" cy="452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4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31B7-E9D8-204F-F35A-0E7AFB9DA3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2335EC4-B50D-FDE2-B3D9-AE593A49EF8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7EFC516-8B2A-A1A6-6D1B-69214163E42A}"/>
              </a:ext>
            </a:extLst>
          </p:cNvPr>
          <p:cNvSpPr txBox="1"/>
          <p:nvPr/>
        </p:nvSpPr>
        <p:spPr>
          <a:xfrm>
            <a:off x="7024078" y="1365136"/>
            <a:ext cx="4326195" cy="3416320"/>
          </a:xfrm>
          <a:prstGeom prst="rect">
            <a:avLst/>
          </a:prstGeom>
          <a:noFill/>
        </p:spPr>
        <p:txBody>
          <a:bodyPr wrap="square" rtlCol="0">
            <a:spAutoFit/>
          </a:bodyPr>
          <a:lstStyle/>
          <a:p>
            <a:r>
              <a:rPr lang="en-US" sz="3200" b="1" dirty="0"/>
              <a:t>Debate Example 7:</a:t>
            </a:r>
            <a:br>
              <a:rPr lang="en-US" sz="3200" b="1" dirty="0"/>
            </a:br>
            <a:r>
              <a:rPr lang="en-US" sz="3200" b="1" dirty="0"/>
              <a:t>Bilingualism and Cross-Linguistic Influence</a:t>
            </a:r>
          </a:p>
          <a:p>
            <a:pPr marL="342900" indent="-342900">
              <a:buFont typeface="Arial" panose="020B0604020202020204" pitchFamily="34" charset="0"/>
              <a:buChar char="•"/>
            </a:pPr>
            <a:r>
              <a:rPr lang="en-US" sz="2400" dirty="0"/>
              <a:t>Two languages, one mind</a:t>
            </a:r>
          </a:p>
          <a:p>
            <a:pPr marL="342900" indent="-342900">
              <a:buFont typeface="Arial" panose="020B0604020202020204" pitchFamily="34" charset="0"/>
              <a:buChar char="•"/>
            </a:pPr>
            <a:r>
              <a:rPr lang="en-US" sz="2400" dirty="0"/>
              <a:t>Does each follow fixed rules or share common ground?</a:t>
            </a:r>
          </a:p>
          <a:p>
            <a:pPr marL="342900" indent="-342900">
              <a:buFont typeface="Arial" panose="020B0604020202020204" pitchFamily="34" charset="0"/>
              <a:buChar char="•"/>
            </a:pPr>
            <a:r>
              <a:rPr lang="en-US" sz="2400" dirty="0"/>
              <a:t>Flexibility may reveal how language adapts</a:t>
            </a:r>
          </a:p>
        </p:txBody>
      </p:sp>
      <p:pic>
        <p:nvPicPr>
          <p:cNvPr id="3" name="Picture 2">
            <a:extLst>
              <a:ext uri="{FF2B5EF4-FFF2-40B4-BE49-F238E27FC236}">
                <a16:creationId xmlns:a16="http://schemas.microsoft.com/office/drawing/2014/main" id="{C5C3E2AC-1167-4560-0C42-C3641A8B2C8E}"/>
              </a:ext>
            </a:extLst>
          </p:cNvPr>
          <p:cNvPicPr>
            <a:picLocks noChangeAspect="1"/>
          </p:cNvPicPr>
          <p:nvPr/>
        </p:nvPicPr>
        <p:blipFill>
          <a:blip r:embed="rId3"/>
          <a:stretch>
            <a:fillRect/>
          </a:stretch>
        </p:blipFill>
        <p:spPr>
          <a:xfrm>
            <a:off x="680037" y="809658"/>
            <a:ext cx="5773771" cy="4826372"/>
          </a:xfrm>
          <a:prstGeom prst="rect">
            <a:avLst/>
          </a:prstGeom>
        </p:spPr>
      </p:pic>
    </p:spTree>
    <p:extLst>
      <p:ext uri="{BB962C8B-B14F-4D97-AF65-F5344CB8AC3E}">
        <p14:creationId xmlns:p14="http://schemas.microsoft.com/office/powerpoint/2010/main" val="1464710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82B0-D0F3-0FB5-0EF5-3C2CA8D59AE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34A11B5-CD85-12F6-F327-8AF6FD71EF7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06EBB82-B33E-AA07-CC64-97916AF01165}"/>
              </a:ext>
            </a:extLst>
          </p:cNvPr>
          <p:cNvSpPr txBox="1"/>
          <p:nvPr/>
        </p:nvSpPr>
        <p:spPr>
          <a:xfrm>
            <a:off x="7024078" y="1365136"/>
            <a:ext cx="4326195" cy="3293209"/>
          </a:xfrm>
          <a:prstGeom prst="rect">
            <a:avLst/>
          </a:prstGeom>
          <a:noFill/>
        </p:spPr>
        <p:txBody>
          <a:bodyPr wrap="square" rtlCol="0">
            <a:spAutoFit/>
          </a:bodyPr>
          <a:lstStyle/>
          <a:p>
            <a:r>
              <a:rPr lang="en-US" sz="3200" b="1" dirty="0"/>
              <a:t>Integrating Theories: Hybrid Models</a:t>
            </a:r>
          </a:p>
          <a:p>
            <a:pPr marL="342900" indent="-342900">
              <a:buFont typeface="Arial" panose="020B0604020202020204" pitchFamily="34" charset="0"/>
              <a:buChar char="•"/>
            </a:pPr>
            <a:r>
              <a:rPr lang="en-US" sz="2400" dirty="0"/>
              <a:t>Rules and learning each explain part of the story</a:t>
            </a:r>
          </a:p>
          <a:p>
            <a:pPr marL="342900" indent="-342900">
              <a:buFont typeface="Arial" panose="020B0604020202020204" pitchFamily="34" charset="0"/>
              <a:buChar char="•"/>
            </a:pPr>
            <a:r>
              <a:rPr lang="en-US" sz="2400" dirty="0"/>
              <a:t>Structure and experience work hand in hand</a:t>
            </a:r>
          </a:p>
          <a:p>
            <a:pPr marL="342900" indent="-342900">
              <a:buFont typeface="Arial" panose="020B0604020202020204" pitchFamily="34" charset="0"/>
              <a:buChar char="•"/>
            </a:pPr>
            <a:r>
              <a:rPr lang="en-US" sz="2400" dirty="0"/>
              <a:t>Language may be both built and built-upon</a:t>
            </a:r>
          </a:p>
        </p:txBody>
      </p:sp>
      <p:pic>
        <p:nvPicPr>
          <p:cNvPr id="2054" name="Picture 6" descr="Ambiguous Illusions">
            <a:extLst>
              <a:ext uri="{FF2B5EF4-FFF2-40B4-BE49-F238E27FC236}">
                <a16:creationId xmlns:a16="http://schemas.microsoft.com/office/drawing/2014/main" id="{398DF639-86AF-9AA8-33B5-F28199595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27" y="1235903"/>
            <a:ext cx="5441518" cy="4386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072A8E-4EAE-17AD-4B01-016DAE7D81FC}"/>
              </a:ext>
            </a:extLst>
          </p:cNvPr>
          <p:cNvSpPr txBox="1"/>
          <p:nvPr/>
        </p:nvSpPr>
        <p:spPr>
          <a:xfrm>
            <a:off x="4412974" y="2292626"/>
            <a:ext cx="689612" cy="369332"/>
          </a:xfrm>
          <a:prstGeom prst="rect">
            <a:avLst/>
          </a:prstGeom>
          <a:noFill/>
        </p:spPr>
        <p:txBody>
          <a:bodyPr wrap="none" rtlCol="0">
            <a:spAutoFit/>
          </a:bodyPr>
          <a:lstStyle/>
          <a:p>
            <a:r>
              <a:rPr lang="en-US" dirty="0"/>
              <a:t>Rules</a:t>
            </a:r>
          </a:p>
        </p:txBody>
      </p:sp>
      <p:sp>
        <p:nvSpPr>
          <p:cNvPr id="7" name="TextBox 6">
            <a:extLst>
              <a:ext uri="{FF2B5EF4-FFF2-40B4-BE49-F238E27FC236}">
                <a16:creationId xmlns:a16="http://schemas.microsoft.com/office/drawing/2014/main" id="{B4BF66A0-4808-1901-8449-96963FC42281}"/>
              </a:ext>
            </a:extLst>
          </p:cNvPr>
          <p:cNvSpPr txBox="1"/>
          <p:nvPr/>
        </p:nvSpPr>
        <p:spPr>
          <a:xfrm>
            <a:off x="4757780" y="4196043"/>
            <a:ext cx="1007520" cy="369332"/>
          </a:xfrm>
          <a:prstGeom prst="rect">
            <a:avLst/>
          </a:prstGeom>
          <a:noFill/>
        </p:spPr>
        <p:txBody>
          <a:bodyPr wrap="none" rtlCol="0">
            <a:spAutoFit/>
          </a:bodyPr>
          <a:lstStyle/>
          <a:p>
            <a:r>
              <a:rPr lang="en-US" dirty="0"/>
              <a:t>Statistics</a:t>
            </a:r>
          </a:p>
        </p:txBody>
      </p:sp>
      <p:sp>
        <p:nvSpPr>
          <p:cNvPr id="8" name="TextBox 7">
            <a:extLst>
              <a:ext uri="{FF2B5EF4-FFF2-40B4-BE49-F238E27FC236}">
                <a16:creationId xmlns:a16="http://schemas.microsoft.com/office/drawing/2014/main" id="{C23A544C-E8F1-21FC-5C30-6C14C9EAFDD6}"/>
              </a:ext>
            </a:extLst>
          </p:cNvPr>
          <p:cNvSpPr txBox="1"/>
          <p:nvPr/>
        </p:nvSpPr>
        <p:spPr>
          <a:xfrm>
            <a:off x="1258957" y="4658345"/>
            <a:ext cx="1974573" cy="369332"/>
          </a:xfrm>
          <a:prstGeom prst="rect">
            <a:avLst/>
          </a:prstGeom>
          <a:solidFill>
            <a:schemeClr val="bg1"/>
          </a:solidFill>
        </p:spPr>
        <p:txBody>
          <a:bodyPr wrap="square" rtlCol="0">
            <a:spAutoFit/>
          </a:bodyPr>
          <a:lstStyle/>
          <a:p>
            <a:r>
              <a:rPr lang="en-US" dirty="0"/>
              <a:t>Rules or Statistics?</a:t>
            </a:r>
          </a:p>
        </p:txBody>
      </p:sp>
    </p:spTree>
    <p:extLst>
      <p:ext uri="{BB962C8B-B14F-4D97-AF65-F5344CB8AC3E}">
        <p14:creationId xmlns:p14="http://schemas.microsoft.com/office/powerpoint/2010/main" val="327726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400-D314-0FE3-2AAC-997E5FFEEC4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A16B7A8-4255-18B6-0196-00669B1E47E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0DFDAED-C8AD-4070-01FF-EF060A39BBE1}"/>
              </a:ext>
            </a:extLst>
          </p:cNvPr>
          <p:cNvSpPr txBox="1"/>
          <p:nvPr/>
        </p:nvSpPr>
        <p:spPr>
          <a:xfrm>
            <a:off x="92765" y="1105287"/>
            <a:ext cx="3366052" cy="4647426"/>
          </a:xfrm>
          <a:prstGeom prst="rect">
            <a:avLst/>
          </a:prstGeom>
          <a:noFill/>
        </p:spPr>
        <p:txBody>
          <a:bodyPr wrap="square" rtlCol="0">
            <a:spAutoFit/>
          </a:bodyPr>
          <a:lstStyle/>
          <a:p>
            <a:r>
              <a:rPr lang="en-US" sz="3200" b="1" dirty="0"/>
              <a:t>Other Major Questions in the Psychology of Language</a:t>
            </a:r>
          </a:p>
          <a:p>
            <a:pPr marL="342900" indent="-342900">
              <a:buFont typeface="Arial" panose="020B0604020202020204" pitchFamily="34" charset="0"/>
              <a:buChar char="•"/>
            </a:pPr>
            <a:r>
              <a:rPr lang="en-US" sz="2400" dirty="0"/>
              <a:t>Language connects to every corner of cognition</a:t>
            </a:r>
          </a:p>
          <a:p>
            <a:pPr marL="342900" indent="-342900">
              <a:buFont typeface="Arial" panose="020B0604020202020204" pitchFamily="34" charset="0"/>
              <a:buChar char="•"/>
            </a:pPr>
            <a:r>
              <a:rPr lang="en-US" sz="2400" dirty="0"/>
              <a:t>How it works reveals how the mind works</a:t>
            </a:r>
          </a:p>
          <a:p>
            <a:pPr marL="342900" indent="-342900">
              <a:buFont typeface="Arial" panose="020B0604020202020204" pitchFamily="34" charset="0"/>
              <a:buChar char="•"/>
            </a:pPr>
            <a:r>
              <a:rPr lang="en-US" sz="2400" dirty="0"/>
              <a:t>The questions keep expanding, not ending</a:t>
            </a:r>
          </a:p>
        </p:txBody>
      </p:sp>
      <p:graphicFrame>
        <p:nvGraphicFramePr>
          <p:cNvPr id="3" name="Table 2">
            <a:extLst>
              <a:ext uri="{FF2B5EF4-FFF2-40B4-BE49-F238E27FC236}">
                <a16:creationId xmlns:a16="http://schemas.microsoft.com/office/drawing/2014/main" id="{22268CE8-C27F-C892-782E-7F28288BC6B4}"/>
              </a:ext>
            </a:extLst>
          </p:cNvPr>
          <p:cNvGraphicFramePr>
            <a:graphicFrameLocks noGrp="1"/>
          </p:cNvGraphicFramePr>
          <p:nvPr>
            <p:extLst>
              <p:ext uri="{D42A27DB-BD31-4B8C-83A1-F6EECF244321}">
                <p14:modId xmlns:p14="http://schemas.microsoft.com/office/powerpoint/2010/main" val="1898074151"/>
              </p:ext>
            </p:extLst>
          </p:nvPr>
        </p:nvGraphicFramePr>
        <p:xfrm>
          <a:off x="4227443" y="1155814"/>
          <a:ext cx="7615110" cy="4628760"/>
        </p:xfrm>
        <a:graphic>
          <a:graphicData uri="http://schemas.openxmlformats.org/drawingml/2006/table">
            <a:tbl>
              <a:tblPr/>
              <a:tblGrid>
                <a:gridCol w="3807555">
                  <a:extLst>
                    <a:ext uri="{9D8B030D-6E8A-4147-A177-3AD203B41FA5}">
                      <a16:colId xmlns:a16="http://schemas.microsoft.com/office/drawing/2014/main" val="4122313950"/>
                    </a:ext>
                  </a:extLst>
                </a:gridCol>
                <a:gridCol w="3807555">
                  <a:extLst>
                    <a:ext uri="{9D8B030D-6E8A-4147-A177-3AD203B41FA5}">
                      <a16:colId xmlns:a16="http://schemas.microsoft.com/office/drawing/2014/main" val="1572703150"/>
                    </a:ext>
                  </a:extLst>
                </a:gridCol>
              </a:tblGrid>
              <a:tr h="322321">
                <a:tc>
                  <a:txBody>
                    <a:bodyPr/>
                    <a:lstStyle/>
                    <a:p>
                      <a:pPr>
                        <a:buNone/>
                      </a:pPr>
                      <a:r>
                        <a:rPr lang="en-US" sz="1600" b="1" dirty="0"/>
                        <a:t>Debate</a:t>
                      </a:r>
                      <a:endParaRPr lang="en-US" sz="1600" dirty="0"/>
                    </a:p>
                  </a:txBody>
                  <a:tcPr marL="80580" marR="80580" marT="40290" marB="40290" anchor="ctr">
                    <a:lnL>
                      <a:noFill/>
                    </a:lnL>
                    <a:lnR>
                      <a:noFill/>
                    </a:lnR>
                    <a:lnT>
                      <a:noFill/>
                    </a:lnT>
                    <a:lnB>
                      <a:noFill/>
                    </a:lnB>
                    <a:noFill/>
                  </a:tcPr>
                </a:tc>
                <a:tc>
                  <a:txBody>
                    <a:bodyPr/>
                    <a:lstStyle/>
                    <a:p>
                      <a:pPr>
                        <a:buNone/>
                      </a:pPr>
                      <a:r>
                        <a:rPr lang="en-US" sz="1600" b="1" dirty="0"/>
                        <a:t>Core Question</a:t>
                      </a:r>
                      <a:endParaRPr lang="en-US" sz="1600" dirty="0"/>
                    </a:p>
                  </a:txBody>
                  <a:tcPr marL="80580" marR="80580" marT="40290" marB="40290" anchor="ctr">
                    <a:lnL>
                      <a:noFill/>
                    </a:lnL>
                    <a:lnR>
                      <a:noFill/>
                    </a:lnR>
                    <a:lnT>
                      <a:noFill/>
                    </a:lnT>
                    <a:lnB>
                      <a:noFill/>
                    </a:lnB>
                    <a:noFill/>
                  </a:tcPr>
                </a:tc>
                <a:extLst>
                  <a:ext uri="{0D108BD9-81ED-4DB2-BD59-A6C34878D82A}">
                    <a16:rowId xmlns:a16="http://schemas.microsoft.com/office/drawing/2014/main" val="816168523"/>
                  </a:ext>
                </a:extLst>
              </a:tr>
              <a:tr h="805803">
                <a:tc>
                  <a:txBody>
                    <a:bodyPr/>
                    <a:lstStyle/>
                    <a:p>
                      <a:pPr>
                        <a:buNone/>
                      </a:pPr>
                      <a:r>
                        <a:rPr lang="en-US" sz="1600" b="1" dirty="0"/>
                        <a:t>Language and Thought</a:t>
                      </a:r>
                      <a:endParaRPr lang="en-US" sz="1600" dirty="0"/>
                    </a:p>
                  </a:txBody>
                  <a:tcPr marL="80580" marR="80580" marT="40290" marB="40290">
                    <a:lnL>
                      <a:noFill/>
                    </a:lnL>
                    <a:lnR>
                      <a:noFill/>
                    </a:lnR>
                    <a:lnT>
                      <a:noFill/>
                    </a:lnT>
                    <a:lnB>
                      <a:noFill/>
                    </a:lnB>
                    <a:noFill/>
                  </a:tcPr>
                </a:tc>
                <a:tc>
                  <a:txBody>
                    <a:bodyPr/>
                    <a:lstStyle/>
                    <a:p>
                      <a:pPr>
                        <a:buNone/>
                      </a:pPr>
                      <a:r>
                        <a:rPr lang="en-US" sz="1600"/>
                        <a:t>Does the language we speak shape how we perceive and reason, or does thought exist independently of language?</a:t>
                      </a:r>
                    </a:p>
                  </a:txBody>
                  <a:tcPr marL="80580" marR="80580" marT="40290" marB="40290" anchor="ctr">
                    <a:lnL>
                      <a:noFill/>
                    </a:lnL>
                    <a:lnR>
                      <a:noFill/>
                    </a:lnR>
                    <a:lnT>
                      <a:noFill/>
                    </a:lnT>
                    <a:lnB>
                      <a:noFill/>
                    </a:lnB>
                    <a:noFill/>
                  </a:tcPr>
                </a:tc>
                <a:extLst>
                  <a:ext uri="{0D108BD9-81ED-4DB2-BD59-A6C34878D82A}">
                    <a16:rowId xmlns:a16="http://schemas.microsoft.com/office/drawing/2014/main" val="1242993208"/>
                  </a:ext>
                </a:extLst>
              </a:tr>
              <a:tr h="805803">
                <a:tc>
                  <a:txBody>
                    <a:bodyPr/>
                    <a:lstStyle/>
                    <a:p>
                      <a:pPr>
                        <a:buNone/>
                      </a:pPr>
                      <a:r>
                        <a:rPr lang="en-US" sz="1600" b="1" dirty="0"/>
                        <a:t>Modularity vs. Integration</a:t>
                      </a:r>
                      <a:endParaRPr lang="en-US" sz="1600" dirty="0"/>
                    </a:p>
                  </a:txBody>
                  <a:tcPr marL="80580" marR="80580" marT="40290" marB="40290">
                    <a:lnL>
                      <a:noFill/>
                    </a:lnL>
                    <a:lnR>
                      <a:noFill/>
                    </a:lnR>
                    <a:lnT>
                      <a:noFill/>
                    </a:lnT>
                    <a:lnB>
                      <a:noFill/>
                    </a:lnB>
                    <a:noFill/>
                  </a:tcPr>
                </a:tc>
                <a:tc>
                  <a:txBody>
                    <a:bodyPr/>
                    <a:lstStyle/>
                    <a:p>
                      <a:pPr>
                        <a:buNone/>
                      </a:pPr>
                      <a:r>
                        <a:rPr lang="en-US" sz="1600"/>
                        <a:t>Is language a specialized cognitive module or a distributed system that shares resources with memory, attention, and perception?</a:t>
                      </a:r>
                    </a:p>
                  </a:txBody>
                  <a:tcPr marL="80580" marR="80580" marT="40290" marB="40290" anchor="ctr">
                    <a:lnL>
                      <a:noFill/>
                    </a:lnL>
                    <a:lnR>
                      <a:noFill/>
                    </a:lnR>
                    <a:lnT>
                      <a:noFill/>
                    </a:lnT>
                    <a:lnB>
                      <a:noFill/>
                    </a:lnB>
                    <a:noFill/>
                  </a:tcPr>
                </a:tc>
                <a:extLst>
                  <a:ext uri="{0D108BD9-81ED-4DB2-BD59-A6C34878D82A}">
                    <a16:rowId xmlns:a16="http://schemas.microsoft.com/office/drawing/2014/main" val="3153434157"/>
                  </a:ext>
                </a:extLst>
              </a:tr>
              <a:tr h="805803">
                <a:tc>
                  <a:txBody>
                    <a:bodyPr/>
                    <a:lstStyle/>
                    <a:p>
                      <a:pPr>
                        <a:buNone/>
                      </a:pPr>
                      <a:r>
                        <a:rPr lang="en-US" sz="1600" b="1" dirty="0"/>
                        <a:t>Embodiment of Meaning</a:t>
                      </a:r>
                      <a:endParaRPr lang="en-US" sz="1600" dirty="0"/>
                    </a:p>
                  </a:txBody>
                  <a:tcPr marL="80580" marR="80580" marT="40290" marB="40290">
                    <a:lnL>
                      <a:noFill/>
                    </a:lnL>
                    <a:lnR>
                      <a:noFill/>
                    </a:lnR>
                    <a:lnT>
                      <a:noFill/>
                    </a:lnT>
                    <a:lnB>
                      <a:noFill/>
                    </a:lnB>
                    <a:noFill/>
                  </a:tcPr>
                </a:tc>
                <a:tc>
                  <a:txBody>
                    <a:bodyPr/>
                    <a:lstStyle/>
                    <a:p>
                      <a:pPr>
                        <a:buNone/>
                      </a:pPr>
                      <a:r>
                        <a:rPr lang="en-US" sz="1600"/>
                        <a:t>Are words and concepts grounded in sensorimotor experience, or represented abstractly and amodally in the mind?</a:t>
                      </a:r>
                    </a:p>
                  </a:txBody>
                  <a:tcPr marL="80580" marR="80580" marT="40290" marB="40290" anchor="ctr">
                    <a:lnL>
                      <a:noFill/>
                    </a:lnL>
                    <a:lnR>
                      <a:noFill/>
                    </a:lnR>
                    <a:lnT>
                      <a:noFill/>
                    </a:lnT>
                    <a:lnB>
                      <a:noFill/>
                    </a:lnB>
                    <a:noFill/>
                  </a:tcPr>
                </a:tc>
                <a:extLst>
                  <a:ext uri="{0D108BD9-81ED-4DB2-BD59-A6C34878D82A}">
                    <a16:rowId xmlns:a16="http://schemas.microsoft.com/office/drawing/2014/main" val="4087829757"/>
                  </a:ext>
                </a:extLst>
              </a:tr>
              <a:tr h="805803">
                <a:tc>
                  <a:txBody>
                    <a:bodyPr/>
                    <a:lstStyle/>
                    <a:p>
                      <a:pPr>
                        <a:buNone/>
                      </a:pPr>
                      <a:r>
                        <a:rPr lang="en-US" sz="1600" b="1" dirty="0"/>
                        <a:t>Innateness vs. Cultural Evolution</a:t>
                      </a:r>
                      <a:endParaRPr lang="en-US" sz="1600" dirty="0"/>
                    </a:p>
                  </a:txBody>
                  <a:tcPr marL="80580" marR="80580" marT="40290" marB="40290">
                    <a:lnL>
                      <a:noFill/>
                    </a:lnL>
                    <a:lnR>
                      <a:noFill/>
                    </a:lnR>
                    <a:lnT>
                      <a:noFill/>
                    </a:lnT>
                    <a:lnB>
                      <a:noFill/>
                    </a:lnB>
                    <a:noFill/>
                  </a:tcPr>
                </a:tc>
                <a:tc>
                  <a:txBody>
                    <a:bodyPr/>
                    <a:lstStyle/>
                    <a:p>
                      <a:pPr>
                        <a:buNone/>
                      </a:pPr>
                      <a:r>
                        <a:rPr lang="en-US" sz="1600"/>
                        <a:t>Which aspects of linguistic structure reflect biological design, and which emerge through cultural transmission and learning?</a:t>
                      </a:r>
                    </a:p>
                  </a:txBody>
                  <a:tcPr marL="80580" marR="80580" marT="40290" marB="40290" anchor="ctr">
                    <a:lnL>
                      <a:noFill/>
                    </a:lnL>
                    <a:lnR>
                      <a:noFill/>
                    </a:lnR>
                    <a:lnT>
                      <a:noFill/>
                    </a:lnT>
                    <a:lnB>
                      <a:noFill/>
                    </a:lnB>
                    <a:noFill/>
                  </a:tcPr>
                </a:tc>
                <a:extLst>
                  <a:ext uri="{0D108BD9-81ED-4DB2-BD59-A6C34878D82A}">
                    <a16:rowId xmlns:a16="http://schemas.microsoft.com/office/drawing/2014/main" val="3107229248"/>
                  </a:ext>
                </a:extLst>
              </a:tr>
              <a:tr h="805803">
                <a:tc>
                  <a:txBody>
                    <a:bodyPr/>
                    <a:lstStyle/>
                    <a:p>
                      <a:pPr>
                        <a:buNone/>
                      </a:pPr>
                      <a:r>
                        <a:rPr lang="en-US" sz="1600" b="1" dirty="0"/>
                        <a:t>Inner Speech and Cognitive Control</a:t>
                      </a:r>
                      <a:endParaRPr lang="en-US" sz="1600" dirty="0"/>
                    </a:p>
                  </a:txBody>
                  <a:tcPr marL="80580" marR="80580" marT="40290" marB="40290">
                    <a:lnL>
                      <a:noFill/>
                    </a:lnL>
                    <a:lnR>
                      <a:noFill/>
                    </a:lnR>
                    <a:lnT>
                      <a:noFill/>
                    </a:lnT>
                    <a:lnB>
                      <a:noFill/>
                    </a:lnB>
                    <a:noFill/>
                  </a:tcPr>
                </a:tc>
                <a:tc>
                  <a:txBody>
                    <a:bodyPr/>
                    <a:lstStyle/>
                    <a:p>
                      <a:pPr>
                        <a:buNone/>
                      </a:pPr>
                      <a:r>
                        <a:rPr lang="en-US" sz="1600" dirty="0"/>
                        <a:t>Does language function as a tool for self-regulation and planning, or is inner speech just a by-product of thought?</a:t>
                      </a:r>
                    </a:p>
                  </a:txBody>
                  <a:tcPr marL="80580" marR="80580" marT="40290" marB="40290" anchor="ctr">
                    <a:lnL>
                      <a:noFill/>
                    </a:lnL>
                    <a:lnR>
                      <a:noFill/>
                    </a:lnR>
                    <a:lnT>
                      <a:noFill/>
                    </a:lnT>
                    <a:lnB>
                      <a:noFill/>
                    </a:lnB>
                    <a:noFill/>
                  </a:tcPr>
                </a:tc>
                <a:extLst>
                  <a:ext uri="{0D108BD9-81ED-4DB2-BD59-A6C34878D82A}">
                    <a16:rowId xmlns:a16="http://schemas.microsoft.com/office/drawing/2014/main" val="1989438730"/>
                  </a:ext>
                </a:extLst>
              </a:tr>
            </a:tbl>
          </a:graphicData>
        </a:graphic>
      </p:graphicFrame>
    </p:spTree>
    <p:extLst>
      <p:ext uri="{BB962C8B-B14F-4D97-AF65-F5344CB8AC3E}">
        <p14:creationId xmlns:p14="http://schemas.microsoft.com/office/powerpoint/2010/main" val="2772045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046988"/>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From structure to learning to meaning</a:t>
            </a:r>
          </a:p>
          <a:p>
            <a:pPr marL="342900" indent="-342900">
              <a:buFont typeface="Arial" panose="020B0604020202020204" pitchFamily="34" charset="0"/>
              <a:buChar char="•"/>
            </a:pPr>
            <a:r>
              <a:rPr lang="en-US" sz="2400" dirty="0"/>
              <a:t>Language as prediction, communication, and thought</a:t>
            </a:r>
          </a:p>
          <a:p>
            <a:endParaRPr lang="en-US" sz="3200" b="1" dirty="0"/>
          </a:p>
          <a:p>
            <a:r>
              <a:rPr lang="en-US" sz="3200" b="1" dirty="0"/>
              <a:t>Next Time</a:t>
            </a:r>
          </a:p>
          <a:p>
            <a:pPr marL="342900" indent="-342900">
              <a:buFont typeface="Arial" panose="020B0604020202020204" pitchFamily="34" charset="0"/>
              <a:buChar char="•"/>
            </a:pPr>
            <a:r>
              <a:rPr lang="en-US" sz="2400" dirty="0"/>
              <a:t>How language actually works in the mind</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2953662"/>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406887" y="1597729"/>
            <a:ext cx="6551196"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Why language may have evolved, and what made it unique and beneficial</a:t>
            </a:r>
          </a:p>
          <a:p>
            <a:endParaRPr lang="en-US" sz="1200" b="1" dirty="0"/>
          </a:p>
          <a:p>
            <a:r>
              <a:rPr lang="en-US" sz="3200" b="1" dirty="0"/>
              <a:t>Today</a:t>
            </a:r>
            <a:r>
              <a:rPr lang="en-US" sz="3200" dirty="0"/>
              <a:t>:</a:t>
            </a:r>
          </a:p>
          <a:p>
            <a:r>
              <a:rPr lang="en-US" sz="2800" dirty="0"/>
              <a:t>How minds represent, learn, and use language.</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2949148"/>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580670" y="1457901"/>
            <a:ext cx="4326195" cy="3293209"/>
          </a:xfrm>
          <a:prstGeom prst="rect">
            <a:avLst/>
          </a:prstGeom>
          <a:noFill/>
        </p:spPr>
        <p:txBody>
          <a:bodyPr wrap="square" rtlCol="0">
            <a:spAutoFit/>
          </a:bodyPr>
          <a:lstStyle/>
          <a:p>
            <a:r>
              <a:rPr lang="en-US" sz="3200" b="1" dirty="0"/>
              <a:t>How Can a Mind Do Language?</a:t>
            </a:r>
          </a:p>
          <a:p>
            <a:pPr marL="342900" indent="-342900">
              <a:buFont typeface="Arial" panose="020B0604020202020204" pitchFamily="34" charset="0"/>
              <a:buChar char="•"/>
            </a:pPr>
            <a:r>
              <a:rPr lang="en-US" sz="2400" dirty="0"/>
              <a:t>Language seems infinite, but the brain is finite</a:t>
            </a:r>
          </a:p>
          <a:p>
            <a:pPr marL="342900" indent="-342900">
              <a:buFont typeface="Arial" panose="020B0604020202020204" pitchFamily="34" charset="0"/>
              <a:buChar char="•"/>
            </a:pPr>
            <a:r>
              <a:rPr lang="en-US" sz="2400" dirty="0"/>
              <a:t>We produce and understand sentences we’ve never heard</a:t>
            </a:r>
          </a:p>
          <a:p>
            <a:pPr marL="342900" indent="-342900">
              <a:buFont typeface="Arial" panose="020B0604020202020204" pitchFamily="34" charset="0"/>
              <a:buChar char="•"/>
            </a:pPr>
            <a:r>
              <a:rPr lang="en-US" sz="2400" dirty="0"/>
              <a:t>How can a physical mind generate such creativity?</a:t>
            </a:r>
          </a:p>
        </p:txBody>
      </p:sp>
      <p:pic>
        <p:nvPicPr>
          <p:cNvPr id="3074" name="Picture 2" descr="Psychology of Language">
            <a:extLst>
              <a:ext uri="{FF2B5EF4-FFF2-40B4-BE49-F238E27FC236}">
                <a16:creationId xmlns:a16="http://schemas.microsoft.com/office/drawing/2014/main" id="{9B782189-0240-7B24-64A5-EF0BFBD5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07" y="1570657"/>
            <a:ext cx="7089771" cy="347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8C4C4-BC33-7DF4-BEAA-EF54F1EA2BF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275982A-3BC4-63B1-D3FA-FD362AB1C9B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8754661-F151-D794-FA1F-8D46BC3D3C49}"/>
              </a:ext>
            </a:extLst>
          </p:cNvPr>
          <p:cNvSpPr txBox="1"/>
          <p:nvPr/>
        </p:nvSpPr>
        <p:spPr>
          <a:xfrm>
            <a:off x="765691" y="1828962"/>
            <a:ext cx="5330309" cy="2800767"/>
          </a:xfrm>
          <a:prstGeom prst="rect">
            <a:avLst/>
          </a:prstGeom>
          <a:noFill/>
        </p:spPr>
        <p:txBody>
          <a:bodyPr wrap="square" rtlCol="0">
            <a:spAutoFit/>
          </a:bodyPr>
          <a:lstStyle/>
          <a:p>
            <a:r>
              <a:rPr lang="en-US" sz="3200" b="1" dirty="0"/>
              <a:t>Skinner’s Verbal Behavior</a:t>
            </a:r>
          </a:p>
          <a:p>
            <a:pPr marL="342900" indent="-342900">
              <a:buFont typeface="Arial" panose="020B0604020202020204" pitchFamily="34" charset="0"/>
              <a:buChar char="•"/>
            </a:pPr>
            <a:r>
              <a:rPr lang="en-US" sz="2400" dirty="0"/>
              <a:t>Language as learned behavior through reinforcement</a:t>
            </a:r>
          </a:p>
          <a:p>
            <a:pPr marL="342900" indent="-342900">
              <a:buFont typeface="Arial" panose="020B0604020202020204" pitchFamily="34" charset="0"/>
              <a:buChar char="•"/>
            </a:pPr>
            <a:r>
              <a:rPr lang="en-US" sz="2400" dirty="0"/>
              <a:t>Speech shaped by environment, not internal rules</a:t>
            </a:r>
          </a:p>
          <a:p>
            <a:pPr marL="342900" indent="-342900">
              <a:buFont typeface="Arial" panose="020B0604020202020204" pitchFamily="34" charset="0"/>
              <a:buChar char="•"/>
            </a:pPr>
            <a:r>
              <a:rPr lang="en-US" sz="2400" dirty="0"/>
              <a:t>A powerful idea that met powerful criticism</a:t>
            </a:r>
          </a:p>
        </p:txBody>
      </p:sp>
      <p:pic>
        <p:nvPicPr>
          <p:cNvPr id="4098" name="Picture 2" descr="Verbal Operants – Behavior Bubbles">
            <a:extLst>
              <a:ext uri="{FF2B5EF4-FFF2-40B4-BE49-F238E27FC236}">
                <a16:creationId xmlns:a16="http://schemas.microsoft.com/office/drawing/2014/main" id="{B3F2C1D6-2795-B426-B55B-4880DBF01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217" y="0"/>
            <a:ext cx="5330309" cy="69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4092-621B-A162-46C2-879D4C797DF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A937C75-7AAC-21D8-F4F4-0EBB86CA57C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6FC2DFB-0E75-A762-A99D-39E7BB047376}"/>
              </a:ext>
            </a:extLst>
          </p:cNvPr>
          <p:cNvSpPr txBox="1"/>
          <p:nvPr/>
        </p:nvSpPr>
        <p:spPr>
          <a:xfrm>
            <a:off x="8203095" y="1444650"/>
            <a:ext cx="3564835" cy="4031873"/>
          </a:xfrm>
          <a:prstGeom prst="rect">
            <a:avLst/>
          </a:prstGeom>
          <a:noFill/>
        </p:spPr>
        <p:txBody>
          <a:bodyPr wrap="square" rtlCol="0">
            <a:spAutoFit/>
          </a:bodyPr>
          <a:lstStyle/>
          <a:p>
            <a:r>
              <a:rPr lang="en-US" sz="3200" b="1" dirty="0"/>
              <a:t>Chomsky’s Critique of Behaviorism</a:t>
            </a:r>
          </a:p>
          <a:p>
            <a:pPr marL="342900" indent="-342900">
              <a:buFont typeface="Arial" panose="020B0604020202020204" pitchFamily="34" charset="0"/>
              <a:buChar char="•"/>
            </a:pPr>
            <a:r>
              <a:rPr lang="en-US" sz="2400" dirty="0"/>
              <a:t>According to Chomsky, language is creative, not just imitative</a:t>
            </a:r>
          </a:p>
          <a:p>
            <a:pPr marL="342900" indent="-342900">
              <a:buFont typeface="Arial" panose="020B0604020202020204" pitchFamily="34" charset="0"/>
              <a:buChar char="•"/>
            </a:pPr>
            <a:r>
              <a:rPr lang="en-US" sz="2400" dirty="0"/>
              <a:t>Children say things they’ve never heard</a:t>
            </a:r>
          </a:p>
          <a:p>
            <a:pPr marL="342900" indent="-342900">
              <a:buFont typeface="Arial" panose="020B0604020202020204" pitchFamily="34" charset="0"/>
              <a:buChar char="•"/>
            </a:pPr>
            <a:r>
              <a:rPr lang="en-US" sz="2400" dirty="0"/>
              <a:t>Reinforcement can’t explain infinite productivity</a:t>
            </a:r>
          </a:p>
        </p:txBody>
      </p:sp>
      <p:pic>
        <p:nvPicPr>
          <p:cNvPr id="5122" name="Picture 2" descr="Colorless green ideas sleep furiously - Wikipedia">
            <a:extLst>
              <a:ext uri="{FF2B5EF4-FFF2-40B4-BE49-F238E27FC236}">
                <a16:creationId xmlns:a16="http://schemas.microsoft.com/office/drawing/2014/main" id="{CCF696D7-3224-4E42-9B98-B17F2301E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904" y="2154137"/>
            <a:ext cx="4073196" cy="3493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1FB92E-D296-34DE-4376-CCC34AD2B026}"/>
              </a:ext>
            </a:extLst>
          </p:cNvPr>
          <p:cNvSpPr txBox="1"/>
          <p:nvPr/>
        </p:nvSpPr>
        <p:spPr>
          <a:xfrm>
            <a:off x="910462" y="1029151"/>
            <a:ext cx="4710713" cy="830997"/>
          </a:xfrm>
          <a:prstGeom prst="rect">
            <a:avLst/>
          </a:prstGeom>
          <a:noFill/>
        </p:spPr>
        <p:txBody>
          <a:bodyPr wrap="none" rtlCol="0">
            <a:spAutoFit/>
          </a:bodyPr>
          <a:lstStyle/>
          <a:p>
            <a:r>
              <a:rPr lang="en-US" sz="2400" dirty="0"/>
              <a:t>Ideas colorless sleep green furiously</a:t>
            </a:r>
          </a:p>
          <a:p>
            <a:r>
              <a:rPr lang="en-US" sz="2400" dirty="0"/>
              <a:t>Colorless green ideas sleep furiously</a:t>
            </a:r>
          </a:p>
        </p:txBody>
      </p:sp>
      <p:pic>
        <p:nvPicPr>
          <p:cNvPr id="5124" name="Picture 4" descr="Colorless Green Ideas Sleep Furiously — Steemit">
            <a:extLst>
              <a:ext uri="{FF2B5EF4-FFF2-40B4-BE49-F238E27FC236}">
                <a16:creationId xmlns:a16="http://schemas.microsoft.com/office/drawing/2014/main" id="{AA178099-7812-BB2F-DEE2-95DCE3E02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70" y="1983449"/>
            <a:ext cx="3564834" cy="384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1839-8ED1-AF86-369F-47C9F2E170C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6279942-E131-D91C-A659-2BCEB27B389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0FA4AAC-D2EA-D1AF-E263-94C37F5372BA}"/>
              </a:ext>
            </a:extLst>
          </p:cNvPr>
          <p:cNvSpPr txBox="1"/>
          <p:nvPr/>
        </p:nvSpPr>
        <p:spPr>
          <a:xfrm>
            <a:off x="0" y="980823"/>
            <a:ext cx="4127840" cy="4524315"/>
          </a:xfrm>
          <a:prstGeom prst="rect">
            <a:avLst/>
          </a:prstGeom>
          <a:noFill/>
        </p:spPr>
        <p:txBody>
          <a:bodyPr wrap="square" rtlCol="0">
            <a:spAutoFit/>
          </a:bodyPr>
          <a:lstStyle/>
          <a:p>
            <a:r>
              <a:rPr lang="en-US" sz="3200" b="1" dirty="0"/>
              <a:t>Universal Grammar and the Birth of Cognitive Science</a:t>
            </a:r>
            <a:endParaRPr lang="en-US" sz="3200" dirty="0"/>
          </a:p>
          <a:p>
            <a:pPr marL="342900" indent="-342900">
              <a:buFont typeface="Arial" panose="020B0604020202020204" pitchFamily="34" charset="0"/>
              <a:buChar char="•"/>
            </a:pPr>
            <a:r>
              <a:rPr lang="en-US" sz="2400" dirty="0"/>
              <a:t>Chomsky argues humans are born with an innate language faculty</a:t>
            </a:r>
          </a:p>
          <a:p>
            <a:pPr marL="342900" indent="-342900">
              <a:buFont typeface="Arial" panose="020B0604020202020204" pitchFamily="34" charset="0"/>
              <a:buChar char="•"/>
            </a:pPr>
            <a:r>
              <a:rPr lang="en-US" sz="2400" dirty="0"/>
              <a:t>Universal Grammar constrains what languages can be</a:t>
            </a:r>
          </a:p>
          <a:p>
            <a:pPr marL="342900" indent="-342900">
              <a:buFont typeface="Arial" panose="020B0604020202020204" pitchFamily="34" charset="0"/>
              <a:buChar char="•"/>
            </a:pPr>
            <a:r>
              <a:rPr lang="en-US" sz="2400" dirty="0"/>
              <a:t>Language became the model system for studying the mind</a:t>
            </a:r>
          </a:p>
        </p:txBody>
      </p:sp>
      <p:graphicFrame>
        <p:nvGraphicFramePr>
          <p:cNvPr id="3" name="Table 2">
            <a:extLst>
              <a:ext uri="{FF2B5EF4-FFF2-40B4-BE49-F238E27FC236}">
                <a16:creationId xmlns:a16="http://schemas.microsoft.com/office/drawing/2014/main" id="{6DF606A2-6CE0-A9F6-AE5E-3D7A53E0FAA9}"/>
              </a:ext>
            </a:extLst>
          </p:cNvPr>
          <p:cNvGraphicFramePr>
            <a:graphicFrameLocks noGrp="1"/>
          </p:cNvGraphicFramePr>
          <p:nvPr>
            <p:extLst>
              <p:ext uri="{D42A27DB-BD31-4B8C-83A1-F6EECF244321}">
                <p14:modId xmlns:p14="http://schemas.microsoft.com/office/powerpoint/2010/main" val="1776611533"/>
              </p:ext>
            </p:extLst>
          </p:nvPr>
        </p:nvGraphicFramePr>
        <p:xfrm>
          <a:off x="4569196" y="980823"/>
          <a:ext cx="7503534" cy="4891360"/>
        </p:xfrm>
        <a:graphic>
          <a:graphicData uri="http://schemas.openxmlformats.org/drawingml/2006/table">
            <a:tbl>
              <a:tblPr/>
              <a:tblGrid>
                <a:gridCol w="2259371">
                  <a:extLst>
                    <a:ext uri="{9D8B030D-6E8A-4147-A177-3AD203B41FA5}">
                      <a16:colId xmlns:a16="http://schemas.microsoft.com/office/drawing/2014/main" val="1768681080"/>
                    </a:ext>
                  </a:extLst>
                </a:gridCol>
                <a:gridCol w="5244163">
                  <a:extLst>
                    <a:ext uri="{9D8B030D-6E8A-4147-A177-3AD203B41FA5}">
                      <a16:colId xmlns:a16="http://schemas.microsoft.com/office/drawing/2014/main" val="135694663"/>
                    </a:ext>
                  </a:extLst>
                </a:gridCol>
              </a:tblGrid>
              <a:tr h="159682">
                <a:tc>
                  <a:txBody>
                    <a:bodyPr/>
                    <a:lstStyle/>
                    <a:p>
                      <a:pPr>
                        <a:buNone/>
                      </a:pPr>
                      <a:r>
                        <a:rPr lang="en-US" sz="1600" b="1"/>
                        <a:t>Sub-Idea</a:t>
                      </a:r>
                      <a:endParaRPr lang="en-US" sz="1600"/>
                    </a:p>
                  </a:txBody>
                  <a:tcPr marL="39921" marR="39921" marT="19960" marB="19960" anchor="ctr">
                    <a:lnL>
                      <a:noFill/>
                    </a:lnL>
                    <a:lnR>
                      <a:noFill/>
                    </a:lnR>
                    <a:lnT>
                      <a:noFill/>
                    </a:lnT>
                    <a:lnB>
                      <a:noFill/>
                    </a:lnB>
                    <a:noFill/>
                  </a:tcPr>
                </a:tc>
                <a:tc>
                  <a:txBody>
                    <a:bodyPr/>
                    <a:lstStyle/>
                    <a:p>
                      <a:pPr>
                        <a:buNone/>
                      </a:pPr>
                      <a:r>
                        <a:rPr lang="en-US" sz="1600" b="1" dirty="0"/>
                        <a:t>Brief Description</a:t>
                      </a:r>
                      <a:endParaRPr lang="en-US" sz="1600" dirty="0"/>
                    </a:p>
                  </a:txBody>
                  <a:tcPr marL="39921" marR="39921" marT="19960" marB="19960" anchor="ctr">
                    <a:lnL>
                      <a:noFill/>
                    </a:lnL>
                    <a:lnR>
                      <a:noFill/>
                    </a:lnR>
                    <a:lnT>
                      <a:noFill/>
                    </a:lnT>
                    <a:lnB>
                      <a:noFill/>
                    </a:lnB>
                    <a:noFill/>
                  </a:tcPr>
                </a:tc>
                <a:extLst>
                  <a:ext uri="{0D108BD9-81ED-4DB2-BD59-A6C34878D82A}">
                    <a16:rowId xmlns:a16="http://schemas.microsoft.com/office/drawing/2014/main" val="2760178337"/>
                  </a:ext>
                </a:extLst>
              </a:tr>
              <a:tr h="399205">
                <a:tc>
                  <a:txBody>
                    <a:bodyPr/>
                    <a:lstStyle/>
                    <a:p>
                      <a:pPr>
                        <a:buNone/>
                      </a:pPr>
                      <a:r>
                        <a:rPr lang="en-US" sz="1600" b="1" dirty="0"/>
                        <a:t>Universal Grammar (UG)</a:t>
                      </a:r>
                      <a:endParaRPr lang="en-US" sz="1600" dirty="0"/>
                    </a:p>
                  </a:txBody>
                  <a:tcPr marL="39921" marR="39921" marT="19960" marB="19960">
                    <a:lnL>
                      <a:noFill/>
                    </a:lnL>
                    <a:lnR>
                      <a:noFill/>
                    </a:lnR>
                    <a:lnT>
                      <a:noFill/>
                    </a:lnT>
                    <a:lnB>
                      <a:noFill/>
                    </a:lnB>
                    <a:noFill/>
                  </a:tcPr>
                </a:tc>
                <a:tc>
                  <a:txBody>
                    <a:bodyPr/>
                    <a:lstStyle/>
                    <a:p>
                      <a:pPr>
                        <a:buNone/>
                      </a:pPr>
                      <a:r>
                        <a:rPr lang="en-US" sz="1600" dirty="0"/>
                        <a:t>A set of innate linguistic principles shared by all humans that constrain what forms a possible language can take.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514310339"/>
                  </a:ext>
                </a:extLst>
              </a:tr>
              <a:tr h="399205">
                <a:tc>
                  <a:txBody>
                    <a:bodyPr/>
                    <a:lstStyle/>
                    <a:p>
                      <a:pPr>
                        <a:buNone/>
                      </a:pPr>
                      <a:r>
                        <a:rPr lang="en-US" sz="1600" b="1" dirty="0"/>
                        <a:t>Parameters and Triggers</a:t>
                      </a:r>
                      <a:endParaRPr lang="en-US" sz="1600" dirty="0"/>
                    </a:p>
                  </a:txBody>
                  <a:tcPr marL="39921" marR="39921" marT="19960" marB="19960">
                    <a:lnL>
                      <a:noFill/>
                    </a:lnL>
                    <a:lnR>
                      <a:noFill/>
                    </a:lnR>
                    <a:lnT>
                      <a:noFill/>
                    </a:lnT>
                    <a:lnB>
                      <a:noFill/>
                    </a:lnB>
                    <a:noFill/>
                  </a:tcPr>
                </a:tc>
                <a:tc>
                  <a:txBody>
                    <a:bodyPr/>
                    <a:lstStyle/>
                    <a:p>
                      <a:pPr>
                        <a:buNone/>
                      </a:pPr>
                      <a:r>
                        <a:rPr lang="en-US" sz="1600" dirty="0"/>
                        <a:t>Children “set” parameters (e.g., word order, subject omission) based on limited exposure to their native language.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2585919371"/>
                  </a:ext>
                </a:extLst>
              </a:tr>
              <a:tr h="399205">
                <a:tc>
                  <a:txBody>
                    <a:bodyPr/>
                    <a:lstStyle/>
                    <a:p>
                      <a:pPr>
                        <a:buNone/>
                      </a:pPr>
                      <a:r>
                        <a:rPr lang="en-US" sz="1600" b="1" dirty="0"/>
                        <a:t>Poverty of the Stimulus</a:t>
                      </a:r>
                      <a:endParaRPr lang="en-US" sz="1600" dirty="0"/>
                    </a:p>
                  </a:txBody>
                  <a:tcPr marL="39921" marR="39921" marT="19960" marB="19960">
                    <a:lnL>
                      <a:noFill/>
                    </a:lnL>
                    <a:lnR>
                      <a:noFill/>
                    </a:lnR>
                    <a:lnT>
                      <a:noFill/>
                    </a:lnT>
                    <a:lnB>
                      <a:noFill/>
                    </a:lnB>
                    <a:noFill/>
                  </a:tcPr>
                </a:tc>
                <a:tc>
                  <a:txBody>
                    <a:bodyPr/>
                    <a:lstStyle/>
                    <a:p>
                      <a:pPr>
                        <a:buNone/>
                      </a:pPr>
                      <a:r>
                        <a:rPr lang="en-US" sz="1600" dirty="0"/>
                        <a:t>The input children receive is too limited and error-filled to explain their rapid mastery, implying innate knowledge.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473851078"/>
                  </a:ext>
                </a:extLst>
              </a:tr>
              <a:tr h="399205">
                <a:tc>
                  <a:txBody>
                    <a:bodyPr/>
                    <a:lstStyle/>
                    <a:p>
                      <a:pPr>
                        <a:buNone/>
                      </a:pPr>
                      <a:r>
                        <a:rPr lang="en-US" sz="1600" b="1" dirty="0"/>
                        <a:t>Deep vs. Surface Structure</a:t>
                      </a:r>
                      <a:endParaRPr lang="en-US" sz="1600" dirty="0"/>
                    </a:p>
                  </a:txBody>
                  <a:tcPr marL="39921" marR="39921" marT="19960" marB="19960">
                    <a:lnL>
                      <a:noFill/>
                    </a:lnL>
                    <a:lnR>
                      <a:noFill/>
                    </a:lnR>
                    <a:lnT>
                      <a:noFill/>
                    </a:lnT>
                    <a:lnB>
                      <a:noFill/>
                    </a:lnB>
                    <a:noFill/>
                  </a:tcPr>
                </a:tc>
                <a:tc>
                  <a:txBody>
                    <a:bodyPr/>
                    <a:lstStyle/>
                    <a:p>
                      <a:pPr>
                        <a:buNone/>
                      </a:pPr>
                      <a:r>
                        <a:rPr lang="en-US" sz="1600" dirty="0"/>
                        <a:t>Sentences have an abstract underlying structure (deep) that can be transformed into various surface word orders.</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983684231"/>
                  </a:ext>
                </a:extLst>
              </a:tr>
              <a:tr h="279444">
                <a:tc>
                  <a:txBody>
                    <a:bodyPr/>
                    <a:lstStyle/>
                    <a:p>
                      <a:pPr>
                        <a:buNone/>
                      </a:pPr>
                      <a:r>
                        <a:rPr lang="en-US" sz="1600" b="1" dirty="0"/>
                        <a:t>Transformational Rules</a:t>
                      </a:r>
                      <a:endParaRPr lang="en-US" sz="1600" dirty="0"/>
                    </a:p>
                  </a:txBody>
                  <a:tcPr marL="39921" marR="39921" marT="19960" marB="19960">
                    <a:lnL>
                      <a:noFill/>
                    </a:lnL>
                    <a:lnR>
                      <a:noFill/>
                    </a:lnR>
                    <a:lnT>
                      <a:noFill/>
                    </a:lnT>
                    <a:lnB>
                      <a:noFill/>
                    </a:lnB>
                    <a:noFill/>
                  </a:tcPr>
                </a:tc>
                <a:tc>
                  <a:txBody>
                    <a:bodyPr/>
                    <a:lstStyle/>
                    <a:p>
                      <a:pPr>
                        <a:buNone/>
                      </a:pPr>
                      <a:r>
                        <a:rPr lang="en-US" sz="1600" dirty="0"/>
                        <a:t>Grammar includes operations (e.g., move the auxiliary for a question) that link related sentence forms.</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1065946238"/>
                  </a:ext>
                </a:extLst>
              </a:tr>
              <a:tr h="399205">
                <a:tc>
                  <a:txBody>
                    <a:bodyPr/>
                    <a:lstStyle/>
                    <a:p>
                      <a:pPr>
                        <a:buNone/>
                      </a:pPr>
                      <a:r>
                        <a:rPr lang="en-US" sz="1600" b="1" dirty="0"/>
                        <a:t>Competence vs. Performance</a:t>
                      </a:r>
                      <a:endParaRPr lang="en-US" sz="1600" dirty="0"/>
                    </a:p>
                  </a:txBody>
                  <a:tcPr marL="39921" marR="39921" marT="19960" marB="19960">
                    <a:lnL>
                      <a:noFill/>
                    </a:lnL>
                    <a:lnR>
                      <a:noFill/>
                    </a:lnR>
                    <a:lnT>
                      <a:noFill/>
                    </a:lnT>
                    <a:lnB>
                      <a:noFill/>
                    </a:lnB>
                    <a:noFill/>
                  </a:tcPr>
                </a:tc>
                <a:tc>
                  <a:txBody>
                    <a:bodyPr/>
                    <a:lstStyle/>
                    <a:p>
                      <a:pPr>
                        <a:buNone/>
                      </a:pPr>
                      <a:r>
                        <a:rPr lang="en-US" sz="1600" dirty="0"/>
                        <a:t>UG describes the idealized mental grammar (competence) distinct from everyday errors in speech (performance).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665041624"/>
                  </a:ext>
                </a:extLst>
              </a:tr>
              <a:tr h="520851">
                <a:tc>
                  <a:txBody>
                    <a:bodyPr/>
                    <a:lstStyle/>
                    <a:p>
                      <a:pPr>
                        <a:buNone/>
                      </a:pPr>
                      <a:r>
                        <a:rPr lang="en-US" sz="1600" b="1" dirty="0"/>
                        <a:t>Language Faculty / LAD</a:t>
                      </a:r>
                      <a:endParaRPr lang="en-US" sz="1600" dirty="0"/>
                    </a:p>
                  </a:txBody>
                  <a:tcPr marL="39921" marR="39921" marT="19960" marB="19960">
                    <a:lnL>
                      <a:noFill/>
                    </a:lnL>
                    <a:lnR>
                      <a:noFill/>
                    </a:lnR>
                    <a:lnT>
                      <a:noFill/>
                    </a:lnT>
                    <a:lnB>
                      <a:noFill/>
                    </a:lnB>
                    <a:noFill/>
                  </a:tcPr>
                </a:tc>
                <a:tc>
                  <a:txBody>
                    <a:bodyPr/>
                    <a:lstStyle/>
                    <a:p>
                      <a:pPr>
                        <a:buNone/>
                      </a:pPr>
                      <a:r>
                        <a:rPr lang="en-US" sz="1600" dirty="0"/>
                        <a:t>A specialized, evolutionarily evolved system in the brain (Language Acquisition Device) for building grammar.</a:t>
                      </a:r>
                    </a:p>
                  </a:txBody>
                  <a:tcPr marL="39921" marR="39921" marT="19960" marB="19960">
                    <a:lnL>
                      <a:noFill/>
                    </a:lnL>
                    <a:lnR>
                      <a:noFill/>
                    </a:lnR>
                    <a:lnT>
                      <a:noFill/>
                    </a:lnT>
                    <a:lnB>
                      <a:noFill/>
                    </a:lnB>
                    <a:noFill/>
                  </a:tcPr>
                </a:tc>
                <a:extLst>
                  <a:ext uri="{0D108BD9-81ED-4DB2-BD59-A6C34878D82A}">
                    <a16:rowId xmlns:a16="http://schemas.microsoft.com/office/drawing/2014/main" val="1594377080"/>
                  </a:ext>
                </a:extLst>
              </a:tr>
            </a:tbl>
          </a:graphicData>
        </a:graphic>
      </p:graphicFrame>
    </p:spTree>
    <p:extLst>
      <p:ext uri="{BB962C8B-B14F-4D97-AF65-F5344CB8AC3E}">
        <p14:creationId xmlns:p14="http://schemas.microsoft.com/office/powerpoint/2010/main" val="1093014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C5A3-8E0F-523A-C315-4A7FDC8B60C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5AB1765-FCEF-9494-55FD-101697BA1C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BA76DE7-3EAA-C346-09E7-7E68D703B186}"/>
              </a:ext>
            </a:extLst>
          </p:cNvPr>
          <p:cNvSpPr txBox="1"/>
          <p:nvPr/>
        </p:nvSpPr>
        <p:spPr>
          <a:xfrm>
            <a:off x="8256104" y="1027014"/>
            <a:ext cx="3650761" cy="4031873"/>
          </a:xfrm>
          <a:prstGeom prst="rect">
            <a:avLst/>
          </a:prstGeom>
          <a:noFill/>
        </p:spPr>
        <p:txBody>
          <a:bodyPr wrap="square" rtlCol="0">
            <a:spAutoFit/>
          </a:bodyPr>
          <a:lstStyle/>
          <a:p>
            <a:r>
              <a:rPr lang="en-US" sz="3200" b="1" dirty="0"/>
              <a:t>The Mind as a Rule System</a:t>
            </a:r>
          </a:p>
          <a:p>
            <a:pPr marL="342900" indent="-342900">
              <a:buFont typeface="Arial" panose="020B0604020202020204" pitchFamily="34" charset="0"/>
              <a:buChar char="•"/>
            </a:pPr>
            <a:r>
              <a:rPr lang="en-US" sz="2400" dirty="0"/>
              <a:t>Language as computation over symbols</a:t>
            </a:r>
          </a:p>
          <a:p>
            <a:pPr marL="342900" indent="-342900">
              <a:buFont typeface="Arial" panose="020B0604020202020204" pitchFamily="34" charset="0"/>
              <a:buChar char="•"/>
            </a:pPr>
            <a:r>
              <a:rPr lang="en-US" sz="2400" dirty="0"/>
              <a:t>Sentences generated by rules, not memorized strings</a:t>
            </a:r>
          </a:p>
          <a:p>
            <a:pPr marL="342900" indent="-342900">
              <a:buFont typeface="Arial" panose="020B0604020202020204" pitchFamily="34" charset="0"/>
              <a:buChar char="•"/>
            </a:pPr>
            <a:r>
              <a:rPr lang="en-US" sz="2400" dirty="0"/>
              <a:t>The mind as a grammar engine for thought</a:t>
            </a:r>
          </a:p>
        </p:txBody>
      </p:sp>
      <p:sp>
        <p:nvSpPr>
          <p:cNvPr id="8" name="TextBox 7">
            <a:extLst>
              <a:ext uri="{FF2B5EF4-FFF2-40B4-BE49-F238E27FC236}">
                <a16:creationId xmlns:a16="http://schemas.microsoft.com/office/drawing/2014/main" id="{9D1C456E-561D-DAAE-CD4D-39D45C137333}"/>
              </a:ext>
            </a:extLst>
          </p:cNvPr>
          <p:cNvSpPr txBox="1"/>
          <p:nvPr/>
        </p:nvSpPr>
        <p:spPr>
          <a:xfrm>
            <a:off x="285135" y="2356510"/>
            <a:ext cx="4330700" cy="3539430"/>
          </a:xfrm>
          <a:prstGeom prst="rect">
            <a:avLst/>
          </a:prstGeom>
          <a:noFill/>
        </p:spPr>
        <p:txBody>
          <a:bodyPr wrap="square">
            <a:spAutoFit/>
          </a:bodyPr>
          <a:lstStyle/>
          <a:p>
            <a:r>
              <a:rPr lang="en-US" sz="2400" b="1" dirty="0"/>
              <a:t>Grammar</a:t>
            </a:r>
          </a:p>
          <a:p>
            <a:r>
              <a:rPr lang="en-US" sz="2000" dirty="0"/>
              <a:t>S  →  NP  VP</a:t>
            </a:r>
          </a:p>
          <a:p>
            <a:r>
              <a:rPr lang="en-US" sz="2000" dirty="0"/>
              <a:t>NP →  (AP)  Det  N</a:t>
            </a:r>
          </a:p>
          <a:p>
            <a:r>
              <a:rPr lang="en-US" sz="2000" dirty="0"/>
              <a:t>VP →  V  (NP)  (PP)</a:t>
            </a:r>
          </a:p>
          <a:p>
            <a:r>
              <a:rPr lang="en-US" sz="2000" dirty="0"/>
              <a:t>PP →  P  NP</a:t>
            </a:r>
          </a:p>
          <a:p>
            <a:r>
              <a:rPr lang="en-US" sz="2000" dirty="0"/>
              <a:t>AP →  A</a:t>
            </a:r>
          </a:p>
          <a:p>
            <a:r>
              <a:rPr lang="en-US" sz="2000" dirty="0"/>
              <a:t>Det →  [the, a, my, your]</a:t>
            </a:r>
          </a:p>
          <a:p>
            <a:r>
              <a:rPr lang="en-US" sz="2000" dirty="0"/>
              <a:t>N  →  [dog, cat, friend, book]</a:t>
            </a:r>
          </a:p>
          <a:p>
            <a:r>
              <a:rPr lang="en-US" sz="2000" dirty="0"/>
              <a:t>V  →  [chased, read, saw, likes]</a:t>
            </a:r>
          </a:p>
          <a:p>
            <a:r>
              <a:rPr lang="en-US" sz="2000" dirty="0"/>
              <a:t>P  →  [with, to, near]</a:t>
            </a:r>
          </a:p>
          <a:p>
            <a:r>
              <a:rPr lang="en-US" sz="2000" dirty="0"/>
              <a:t>A  →  [big, small, happy, tired]</a:t>
            </a:r>
          </a:p>
        </p:txBody>
      </p:sp>
      <p:pic>
        <p:nvPicPr>
          <p:cNvPr id="13" name="Picture 12">
            <a:extLst>
              <a:ext uri="{FF2B5EF4-FFF2-40B4-BE49-F238E27FC236}">
                <a16:creationId xmlns:a16="http://schemas.microsoft.com/office/drawing/2014/main" id="{4BA7407F-F426-D860-A836-454693863261}"/>
              </a:ext>
            </a:extLst>
          </p:cNvPr>
          <p:cNvPicPr>
            <a:picLocks noChangeAspect="1"/>
          </p:cNvPicPr>
          <p:nvPr/>
        </p:nvPicPr>
        <p:blipFill>
          <a:blip r:embed="rId3"/>
          <a:stretch>
            <a:fillRect/>
          </a:stretch>
        </p:blipFill>
        <p:spPr>
          <a:xfrm>
            <a:off x="3575775" y="1854597"/>
            <a:ext cx="4330700" cy="1866900"/>
          </a:xfrm>
          <a:prstGeom prst="rect">
            <a:avLst/>
          </a:prstGeom>
        </p:spPr>
      </p:pic>
      <p:sp>
        <p:nvSpPr>
          <p:cNvPr id="14" name="TextBox 13">
            <a:extLst>
              <a:ext uri="{FF2B5EF4-FFF2-40B4-BE49-F238E27FC236}">
                <a16:creationId xmlns:a16="http://schemas.microsoft.com/office/drawing/2014/main" id="{E0B99311-D900-74F6-8741-34D51E365901}"/>
              </a:ext>
            </a:extLst>
          </p:cNvPr>
          <p:cNvSpPr txBox="1"/>
          <p:nvPr/>
        </p:nvSpPr>
        <p:spPr>
          <a:xfrm>
            <a:off x="4615835" y="1392932"/>
            <a:ext cx="2588273" cy="461665"/>
          </a:xfrm>
          <a:prstGeom prst="rect">
            <a:avLst/>
          </a:prstGeom>
          <a:noFill/>
        </p:spPr>
        <p:txBody>
          <a:bodyPr wrap="none" rtlCol="0">
            <a:spAutoFit/>
          </a:bodyPr>
          <a:lstStyle/>
          <a:p>
            <a:r>
              <a:rPr lang="en-US" sz="2400" b="1" dirty="0"/>
              <a:t>Syntactic Structure</a:t>
            </a:r>
          </a:p>
        </p:txBody>
      </p:sp>
    </p:spTree>
    <p:extLst>
      <p:ext uri="{BB962C8B-B14F-4D97-AF65-F5344CB8AC3E}">
        <p14:creationId xmlns:p14="http://schemas.microsoft.com/office/powerpoint/2010/main" val="313116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4DD-A064-3F2A-4847-C4F9BEFFCB2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51F64A-589A-B654-8313-57A59E01F74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B4F39D1-34C2-46F7-C219-BF29F8337E70}"/>
              </a:ext>
            </a:extLst>
          </p:cNvPr>
          <p:cNvSpPr txBox="1"/>
          <p:nvPr/>
        </p:nvSpPr>
        <p:spPr>
          <a:xfrm>
            <a:off x="185957" y="1471153"/>
            <a:ext cx="4326195" cy="3170099"/>
          </a:xfrm>
          <a:prstGeom prst="rect">
            <a:avLst/>
          </a:prstGeom>
          <a:noFill/>
        </p:spPr>
        <p:txBody>
          <a:bodyPr wrap="square" rtlCol="0">
            <a:spAutoFit/>
          </a:bodyPr>
          <a:lstStyle/>
          <a:p>
            <a:r>
              <a:rPr lang="en-US" sz="3200" b="1" dirty="0"/>
              <a:t>Grammar in the Mind</a:t>
            </a:r>
          </a:p>
          <a:p>
            <a:pPr marL="342900" indent="-342900">
              <a:buFont typeface="Arial" panose="020B0604020202020204" pitchFamily="34" charset="0"/>
              <a:buChar char="•"/>
            </a:pPr>
            <a:r>
              <a:rPr lang="en-US" sz="2400" dirty="0"/>
              <a:t>Sentences unfold in structure, not in a straight line</a:t>
            </a:r>
          </a:p>
          <a:p>
            <a:pPr marL="342900" indent="-342900">
              <a:buFont typeface="Arial" panose="020B0604020202020204" pitchFamily="34" charset="0"/>
              <a:buChar char="•"/>
            </a:pPr>
            <a:r>
              <a:rPr lang="en-US" sz="2400" dirty="0"/>
              <a:t>The mind tracks categories, dependencies, and expectations</a:t>
            </a:r>
          </a:p>
          <a:p>
            <a:pPr marL="342900" indent="-342900">
              <a:buFont typeface="Arial" panose="020B0604020202020204" pitchFamily="34" charset="0"/>
              <a:buChar char="•"/>
            </a:pPr>
            <a:r>
              <a:rPr lang="en-US" sz="2400" dirty="0"/>
              <a:t>Psycholinguistics reveals grammar as a mental process</a:t>
            </a:r>
          </a:p>
        </p:txBody>
      </p:sp>
      <p:sp>
        <p:nvSpPr>
          <p:cNvPr id="8" name="TextBox 7">
            <a:extLst>
              <a:ext uri="{FF2B5EF4-FFF2-40B4-BE49-F238E27FC236}">
                <a16:creationId xmlns:a16="http://schemas.microsoft.com/office/drawing/2014/main" id="{955C9D6B-1DFE-877C-426F-7F8457A5B000}"/>
              </a:ext>
            </a:extLst>
          </p:cNvPr>
          <p:cNvSpPr txBox="1"/>
          <p:nvPr/>
        </p:nvSpPr>
        <p:spPr>
          <a:xfrm>
            <a:off x="6241775" y="1594264"/>
            <a:ext cx="5499652" cy="2677656"/>
          </a:xfrm>
          <a:prstGeom prst="rect">
            <a:avLst/>
          </a:prstGeom>
          <a:noFill/>
        </p:spPr>
        <p:txBody>
          <a:bodyPr wrap="square">
            <a:spAutoFit/>
          </a:bodyPr>
          <a:lstStyle/>
          <a:p>
            <a:pPr>
              <a:buNone/>
            </a:pPr>
            <a:r>
              <a:rPr lang="en-US" sz="2400" b="1" dirty="0"/>
              <a:t>Garden-Path Sentences</a:t>
            </a:r>
          </a:p>
          <a:p>
            <a:pPr marL="285750" indent="-285750">
              <a:buFont typeface="Arial" panose="020B0604020202020204" pitchFamily="34" charset="0"/>
              <a:buChar char="•"/>
            </a:pPr>
            <a:r>
              <a:rPr lang="en-US" sz="2400" dirty="0"/>
              <a:t>The old man the boats.</a:t>
            </a:r>
          </a:p>
          <a:p>
            <a:pPr marL="285750" indent="-285750">
              <a:buFont typeface="Arial" panose="020B0604020202020204" pitchFamily="34" charset="0"/>
              <a:buChar char="•"/>
            </a:pPr>
            <a:r>
              <a:rPr lang="en-US" sz="2400" dirty="0"/>
              <a:t>The horse raced past the barn fell.</a:t>
            </a:r>
          </a:p>
          <a:p>
            <a:pPr marL="285750" indent="-285750">
              <a:buFont typeface="Arial" panose="020B0604020202020204" pitchFamily="34" charset="0"/>
              <a:buChar char="•"/>
            </a:pPr>
            <a:r>
              <a:rPr lang="en-US" sz="2400" dirty="0"/>
              <a:t>While Anna dressed the baby played in the crib.</a:t>
            </a:r>
          </a:p>
          <a:p>
            <a:pPr marL="285750" indent="-285750">
              <a:buFont typeface="Arial" panose="020B0604020202020204" pitchFamily="34" charset="0"/>
              <a:buChar char="•"/>
            </a:pPr>
            <a:r>
              <a:rPr lang="en-US" sz="2400" dirty="0"/>
              <a:t>The man whistling tunes pianos.</a:t>
            </a:r>
          </a:p>
          <a:p>
            <a:pPr marL="285750" indent="-285750">
              <a:buFont typeface="Arial" panose="020B0604020202020204" pitchFamily="34" charset="0"/>
              <a:buChar char="•"/>
            </a:pPr>
            <a:r>
              <a:rPr lang="en-US" sz="2400" dirty="0"/>
              <a:t>The spy saw the man with binoculars.</a:t>
            </a:r>
          </a:p>
        </p:txBody>
      </p:sp>
    </p:spTree>
    <p:extLst>
      <p:ext uri="{BB962C8B-B14F-4D97-AF65-F5344CB8AC3E}">
        <p14:creationId xmlns:p14="http://schemas.microsoft.com/office/powerpoint/2010/main" val="1217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42003</TotalTime>
  <Words>8501</Words>
  <Application>Microsoft Macintosh PowerPoint</Application>
  <PresentationFormat>Widescreen</PresentationFormat>
  <Paragraphs>718</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531</cp:revision>
  <cp:lastPrinted>2025-10-27T14:52:00Z</cp:lastPrinted>
  <dcterms:created xsi:type="dcterms:W3CDTF">2022-08-22T20:35:14Z</dcterms:created>
  <dcterms:modified xsi:type="dcterms:W3CDTF">2025-11-06T13:08:53Z</dcterms:modified>
</cp:coreProperties>
</file>